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B4A3B7A5-546F-4694-AB0D-0F79B8761FA0}" type="datetimeFigureOut">
              <a:rPr lang="sk-SK" smtClean="0"/>
              <a:t>22. 3. 2013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F14D57D-7CE2-42EE-87B7-4100298EA629}" type="slidenum">
              <a:rPr lang="sk-SK" smtClean="0"/>
              <a:t>‹#›</a:t>
            </a:fld>
            <a:endParaRPr lang="sk-SK"/>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4A3B7A5-546F-4694-AB0D-0F79B8761FA0}" type="datetimeFigureOut">
              <a:rPr lang="sk-SK" smtClean="0"/>
              <a:t>22. 3. 2013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F14D57D-7CE2-42EE-87B7-4100298EA629}"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sk-SK" smtClean="0"/>
              <a:t>Upravte štýly predlohy textu</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4A3B7A5-546F-4694-AB0D-0F79B8761FA0}" type="datetimeFigureOut">
              <a:rPr lang="sk-SK" smtClean="0"/>
              <a:t>22. 3. 2013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F14D57D-7CE2-42EE-87B7-4100298EA629}"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A3B7A5-546F-4694-AB0D-0F79B8761FA0}" type="datetimeFigureOut">
              <a:rPr lang="sk-SK" smtClean="0"/>
              <a:t>22. 3. 2013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F14D57D-7CE2-42EE-87B7-4100298EA629}" type="slidenum">
              <a:rPr lang="sk-SK" smtClean="0"/>
              <a:t>‹#›</a:t>
            </a:fld>
            <a:endParaRPr lang="sk-SK"/>
          </a:p>
        </p:txBody>
      </p:sp>
      <p:sp>
        <p:nvSpPr>
          <p:cNvPr id="8" name="Title 7"/>
          <p:cNvSpPr>
            <a:spLocks noGrp="1"/>
          </p:cNvSpPr>
          <p:nvPr>
            <p:ph type="title"/>
          </p:nvPr>
        </p:nvSpPr>
        <p:spPr/>
        <p:txBody>
          <a:bodyPr/>
          <a:lstStyle/>
          <a:p>
            <a:r>
              <a:rPr lang="sk-SK" smtClean="0"/>
              <a:t>Upravte štýly predlohy textu</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sk-SK" smtClean="0"/>
              <a:t>Upravte štýly predlohy textu</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4A3B7A5-546F-4694-AB0D-0F79B8761FA0}" type="datetimeFigureOut">
              <a:rPr lang="sk-SK" smtClean="0"/>
              <a:t>22. 3. 2013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F14D57D-7CE2-42EE-87B7-4100298EA629}"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A3B7A5-546F-4694-AB0D-0F79B8761FA0}" type="datetimeFigureOut">
              <a:rPr lang="sk-SK" smtClean="0"/>
              <a:t>22. 3. 2013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F14D57D-7CE2-42EE-87B7-4100298EA629}" type="slidenum">
              <a:rPr lang="sk-SK" smtClean="0"/>
              <a:t>‹#›</a:t>
            </a:fld>
            <a:endParaRPr lang="sk-SK"/>
          </a:p>
        </p:txBody>
      </p:sp>
      <p:sp>
        <p:nvSpPr>
          <p:cNvPr id="8" name="Title 7"/>
          <p:cNvSpPr>
            <a:spLocks noGrp="1"/>
          </p:cNvSpPr>
          <p:nvPr>
            <p:ph type="title"/>
          </p:nvPr>
        </p:nvSpPr>
        <p:spPr/>
        <p:txBody>
          <a:bodyPr/>
          <a:lstStyle/>
          <a:p>
            <a:r>
              <a:rPr lang="sk-SK" smtClean="0"/>
              <a:t>Upravte štýly predlohy textu</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sk-SK" smtClean="0"/>
              <a:t>Upravte štýl predlohy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B4A3B7A5-546F-4694-AB0D-0F79B8761FA0}" type="datetimeFigureOut">
              <a:rPr lang="sk-SK" smtClean="0"/>
              <a:t>22. 3. 2013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AF14D57D-7CE2-42EE-87B7-4100298EA629}" type="slidenum">
              <a:rPr lang="sk-SK" smtClean="0"/>
              <a:t>‹#›</a:t>
            </a:fld>
            <a:endParaRPr lang="sk-SK"/>
          </a:p>
        </p:txBody>
      </p:sp>
      <p:sp>
        <p:nvSpPr>
          <p:cNvPr id="10" name="Title 9"/>
          <p:cNvSpPr>
            <a:spLocks noGrp="1"/>
          </p:cNvSpPr>
          <p:nvPr>
            <p:ph type="title"/>
          </p:nvPr>
        </p:nvSpPr>
        <p:spPr/>
        <p:txBody>
          <a:body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B4A3B7A5-546F-4694-AB0D-0F79B8761FA0}" type="datetimeFigureOut">
              <a:rPr lang="sk-SK" smtClean="0"/>
              <a:t>22. 3. 2013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F14D57D-7CE2-42EE-87B7-4100298EA629}"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3B7A5-546F-4694-AB0D-0F79B8761FA0}" type="datetimeFigureOut">
              <a:rPr lang="sk-SK" smtClean="0"/>
              <a:t>22. 3. 2013</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AF14D57D-7CE2-42EE-87B7-4100298EA629}"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sk-SK" smtClean="0"/>
              <a:t>Upravte štýly predlohy textu</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4A3B7A5-546F-4694-AB0D-0F79B8761FA0}" type="datetimeFigureOut">
              <a:rPr lang="sk-SK" smtClean="0"/>
              <a:t>22. 3. 2013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F14D57D-7CE2-42EE-87B7-4100298EA629}"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4A3B7A5-546F-4694-AB0D-0F79B8761FA0}" type="datetimeFigureOut">
              <a:rPr lang="sk-SK" smtClean="0"/>
              <a:t>22. 3. 2013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F14D57D-7CE2-42EE-87B7-4100298EA629}" type="slidenum">
              <a:rPr lang="sk-SK" smtClean="0"/>
              <a:t>‹#›</a:t>
            </a:fld>
            <a:endParaRPr lang="sk-SK"/>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sk-SK" smtClean="0"/>
              <a:t>Upravte štýly predlohy textu</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A3B7A5-546F-4694-AB0D-0F79B8761FA0}" type="datetimeFigureOut">
              <a:rPr lang="sk-SK" smtClean="0"/>
              <a:t>22. 3. 2013</a:t>
            </a:fld>
            <a:endParaRPr lang="sk-SK"/>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sk-SK"/>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F14D57D-7CE2-42EE-87B7-4100298EA629}"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38" y="0"/>
            <a:ext cx="9144000" cy="6858000"/>
          </a:xfrm>
          <a:prstGeom prst="rect">
            <a:avLst/>
          </a:prstGeom>
        </p:spPr>
      </p:pic>
      <p:sp>
        <p:nvSpPr>
          <p:cNvPr id="2" name="Nadpis 1"/>
          <p:cNvSpPr>
            <a:spLocks noGrp="1"/>
          </p:cNvSpPr>
          <p:nvPr>
            <p:ph type="title"/>
          </p:nvPr>
        </p:nvSpPr>
        <p:spPr>
          <a:xfrm>
            <a:off x="1187624" y="188640"/>
            <a:ext cx="6512511" cy="1143000"/>
          </a:xfrm>
        </p:spPr>
        <p:txBody>
          <a:bodyPr/>
          <a:lstStyle/>
          <a:p>
            <a:pPr marL="182880" indent="0" algn="ctr">
              <a:buNone/>
            </a:pPr>
            <a:r>
              <a:rPr lang="sk-SK" sz="9600" dirty="0" smtClean="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reflection blurRad="6350" stA="50000" endA="300" endPos="50000" dist="29997" dir="5400000" sy="-100000" algn="bl" rotWithShape="0"/>
                </a:effectLst>
                <a:latin typeface="Calibri" pitchFamily="34" charset="0"/>
              </a:rPr>
              <a:t>WATER</a:t>
            </a:r>
            <a:endParaRPr lang="sk-SK" sz="9600" dirty="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reflection blurRad="6350" stA="50000" endA="300" endPos="50000" dist="29997" dir="5400000" sy="-100000" algn="bl" rotWithShape="0"/>
              </a:effectLst>
              <a:latin typeface="Calibri" pitchFamily="34" charset="0"/>
            </a:endParaRPr>
          </a:p>
        </p:txBody>
      </p:sp>
      <p:sp>
        <p:nvSpPr>
          <p:cNvPr id="4" name="Zástupný symbol obsahu 3"/>
          <p:cNvSpPr>
            <a:spLocks noGrp="1"/>
          </p:cNvSpPr>
          <p:nvPr>
            <p:ph sz="quarter" idx="14"/>
          </p:nvPr>
        </p:nvSpPr>
        <p:spPr>
          <a:xfrm>
            <a:off x="3707904" y="5157192"/>
            <a:ext cx="5940152" cy="1544875"/>
          </a:xfrm>
        </p:spPr>
        <p:txBody>
          <a:bodyPr/>
          <a:lstStyle/>
          <a:p>
            <a:pPr marL="45720" indent="0" algn="ctr">
              <a:buNone/>
            </a:pPr>
            <a:r>
              <a:rPr lang="sk-SK" sz="3600" b="1" dirty="0" err="1" smtClean="0">
                <a:solidFill>
                  <a:schemeClr val="bg2">
                    <a:lumMod val="25000"/>
                  </a:schemeClr>
                </a:solidFill>
              </a:rPr>
              <a:t>Journalists</a:t>
            </a:r>
            <a:endParaRPr lang="sk-SK" sz="3600" b="1" dirty="0" smtClean="0">
              <a:solidFill>
                <a:schemeClr val="bg2">
                  <a:lumMod val="25000"/>
                </a:schemeClr>
              </a:solidFill>
            </a:endParaRPr>
          </a:p>
          <a:p>
            <a:pPr marL="45720" indent="0">
              <a:buNone/>
            </a:pPr>
            <a:r>
              <a:rPr lang="sk-SK" i="1" dirty="0" smtClean="0">
                <a:solidFill>
                  <a:schemeClr val="bg2">
                    <a:lumMod val="25000"/>
                  </a:schemeClr>
                </a:solidFill>
              </a:rPr>
              <a:t>Alexandra </a:t>
            </a:r>
            <a:r>
              <a:rPr lang="sk-SK" i="1" dirty="0" err="1" smtClean="0">
                <a:solidFill>
                  <a:schemeClr val="bg2">
                    <a:lumMod val="25000"/>
                  </a:schemeClr>
                </a:solidFill>
              </a:rPr>
              <a:t>Laufova,Kristina</a:t>
            </a:r>
            <a:r>
              <a:rPr lang="sk-SK" i="1" dirty="0" smtClean="0">
                <a:solidFill>
                  <a:schemeClr val="bg2">
                    <a:lumMod val="25000"/>
                  </a:schemeClr>
                </a:solidFill>
              </a:rPr>
              <a:t> </a:t>
            </a:r>
            <a:r>
              <a:rPr lang="sk-SK" i="1" dirty="0" err="1" smtClean="0">
                <a:solidFill>
                  <a:schemeClr val="bg2">
                    <a:lumMod val="25000"/>
                  </a:schemeClr>
                </a:solidFill>
              </a:rPr>
              <a:t>Rusinova</a:t>
            </a:r>
            <a:r>
              <a:rPr lang="sk-SK" i="1" dirty="0" smtClean="0">
                <a:solidFill>
                  <a:schemeClr val="bg2">
                    <a:lumMod val="25000"/>
                  </a:schemeClr>
                </a:solidFill>
              </a:rPr>
              <a:t>,</a:t>
            </a:r>
          </a:p>
          <a:p>
            <a:pPr marL="45720" indent="0">
              <a:buNone/>
            </a:pPr>
            <a:r>
              <a:rPr lang="sk-SK" i="1" dirty="0" err="1" smtClean="0">
                <a:solidFill>
                  <a:schemeClr val="bg2">
                    <a:lumMod val="25000"/>
                  </a:schemeClr>
                </a:solidFill>
              </a:rPr>
              <a:t>Viktoria</a:t>
            </a:r>
            <a:r>
              <a:rPr lang="sk-SK" i="1" dirty="0" smtClean="0">
                <a:solidFill>
                  <a:schemeClr val="bg2">
                    <a:lumMod val="25000"/>
                  </a:schemeClr>
                </a:solidFill>
              </a:rPr>
              <a:t> </a:t>
            </a:r>
            <a:r>
              <a:rPr lang="sk-SK" i="1" dirty="0" err="1" smtClean="0">
                <a:solidFill>
                  <a:schemeClr val="bg2">
                    <a:lumMod val="25000"/>
                  </a:schemeClr>
                </a:solidFill>
              </a:rPr>
              <a:t>Mincicova,Laura</a:t>
            </a:r>
            <a:r>
              <a:rPr lang="sk-SK" i="1" dirty="0" smtClean="0">
                <a:solidFill>
                  <a:schemeClr val="bg2">
                    <a:lumMod val="25000"/>
                  </a:schemeClr>
                </a:solidFill>
              </a:rPr>
              <a:t> </a:t>
            </a:r>
            <a:r>
              <a:rPr lang="sk-SK" i="1" dirty="0" err="1" smtClean="0">
                <a:solidFill>
                  <a:schemeClr val="bg2">
                    <a:lumMod val="25000"/>
                  </a:schemeClr>
                </a:solidFill>
              </a:rPr>
              <a:t>Morovska</a:t>
            </a:r>
            <a:endParaRPr lang="sk-SK" i="1" dirty="0">
              <a:solidFill>
                <a:schemeClr val="bg2">
                  <a:lumMod val="25000"/>
                </a:schemeClr>
              </a:solidFill>
            </a:endParaRPr>
          </a:p>
        </p:txBody>
      </p:sp>
    </p:spTree>
    <p:extLst>
      <p:ext uri="{BB962C8B-B14F-4D97-AF65-F5344CB8AC3E}">
        <p14:creationId xmlns:p14="http://schemas.microsoft.com/office/powerpoint/2010/main" val="2915262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100" y="0"/>
            <a:ext cx="9144000" cy="6876686"/>
          </a:xfrm>
        </p:spPr>
      </p:pic>
      <p:sp>
        <p:nvSpPr>
          <p:cNvPr id="2" name="Nadpis 1"/>
          <p:cNvSpPr>
            <a:spLocks noGrp="1"/>
          </p:cNvSpPr>
          <p:nvPr>
            <p:ph type="title"/>
          </p:nvPr>
        </p:nvSpPr>
        <p:spPr>
          <a:xfrm>
            <a:off x="395536" y="260648"/>
            <a:ext cx="8640960" cy="1294080"/>
          </a:xfrm>
        </p:spPr>
        <p:txBody>
          <a:bodyPr/>
          <a:lstStyle/>
          <a:p>
            <a:pPr marL="0" indent="0" algn="ctr">
              <a:buNone/>
            </a:pPr>
            <a:r>
              <a:rPr lang="sk-SK" dirty="0" err="1" smtClean="0">
                <a:solidFill>
                  <a:schemeClr val="accent1">
                    <a:lumMod val="50000"/>
                  </a:schemeClr>
                </a:solidFill>
              </a:rPr>
              <a:t>How</a:t>
            </a:r>
            <a:r>
              <a:rPr lang="sk-SK" dirty="0" smtClean="0">
                <a:solidFill>
                  <a:schemeClr val="accent1">
                    <a:lumMod val="50000"/>
                  </a:schemeClr>
                </a:solidFill>
              </a:rPr>
              <a:t> </a:t>
            </a:r>
            <a:r>
              <a:rPr lang="sk-SK" dirty="0" err="1" smtClean="0">
                <a:solidFill>
                  <a:schemeClr val="accent1">
                    <a:lumMod val="50000"/>
                  </a:schemeClr>
                </a:solidFill>
              </a:rPr>
              <a:t>much</a:t>
            </a:r>
            <a:r>
              <a:rPr lang="sk-SK" dirty="0" smtClean="0">
                <a:solidFill>
                  <a:schemeClr val="accent1">
                    <a:lumMod val="50000"/>
                  </a:schemeClr>
                </a:solidFill>
              </a:rPr>
              <a:t> </a:t>
            </a:r>
            <a:r>
              <a:rPr lang="sk-SK" dirty="0" err="1" smtClean="0">
                <a:solidFill>
                  <a:schemeClr val="accent1">
                    <a:lumMod val="50000"/>
                  </a:schemeClr>
                </a:solidFill>
              </a:rPr>
              <a:t>water</a:t>
            </a:r>
            <a:r>
              <a:rPr lang="sk-SK" dirty="0" smtClean="0">
                <a:solidFill>
                  <a:schemeClr val="accent1">
                    <a:lumMod val="50000"/>
                  </a:schemeClr>
                </a:solidFill>
              </a:rPr>
              <a:t> do </a:t>
            </a:r>
            <a:r>
              <a:rPr lang="sk-SK" dirty="0" err="1" smtClean="0">
                <a:solidFill>
                  <a:schemeClr val="accent1">
                    <a:lumMod val="50000"/>
                  </a:schemeClr>
                </a:solidFill>
              </a:rPr>
              <a:t>you</a:t>
            </a:r>
            <a:r>
              <a:rPr lang="sk-SK" dirty="0" smtClean="0">
                <a:solidFill>
                  <a:schemeClr val="accent1">
                    <a:lumMod val="50000"/>
                  </a:schemeClr>
                </a:solidFill>
              </a:rPr>
              <a:t> </a:t>
            </a:r>
            <a:r>
              <a:rPr lang="sk-SK" dirty="0" err="1" smtClean="0">
                <a:solidFill>
                  <a:schemeClr val="accent1">
                    <a:lumMod val="50000"/>
                  </a:schemeClr>
                </a:solidFill>
              </a:rPr>
              <a:t>use</a:t>
            </a:r>
            <a:r>
              <a:rPr lang="sk-SK" dirty="0">
                <a:solidFill>
                  <a:schemeClr val="accent1">
                    <a:lumMod val="50000"/>
                  </a:schemeClr>
                </a:solidFill>
              </a:rPr>
              <a:t>?</a:t>
            </a:r>
          </a:p>
        </p:txBody>
      </p:sp>
      <p:sp>
        <p:nvSpPr>
          <p:cNvPr id="4" name="Zástupný symbol obsahu 3"/>
          <p:cNvSpPr>
            <a:spLocks noGrp="1"/>
          </p:cNvSpPr>
          <p:nvPr>
            <p:ph sz="quarter" idx="14"/>
          </p:nvPr>
        </p:nvSpPr>
        <p:spPr>
          <a:xfrm>
            <a:off x="179512" y="1700808"/>
            <a:ext cx="8496944" cy="4824536"/>
          </a:xfrm>
        </p:spPr>
        <p:txBody>
          <a:bodyPr/>
          <a:lstStyle/>
          <a:p>
            <a:r>
              <a:rPr lang="sk-SK" dirty="0" err="1" smtClean="0"/>
              <a:t>Showering</a:t>
            </a:r>
            <a:endParaRPr lang="sk-SK" dirty="0" smtClean="0"/>
          </a:p>
          <a:p>
            <a:r>
              <a:rPr lang="sk-SK" dirty="0" err="1" smtClean="0"/>
              <a:t>Brushing</a:t>
            </a:r>
            <a:r>
              <a:rPr lang="sk-SK" dirty="0" smtClean="0"/>
              <a:t> </a:t>
            </a:r>
            <a:r>
              <a:rPr lang="sk-SK" dirty="0" err="1" smtClean="0"/>
              <a:t>teeth</a:t>
            </a:r>
            <a:endParaRPr lang="sk-SK" dirty="0" smtClean="0"/>
          </a:p>
          <a:p>
            <a:r>
              <a:rPr lang="sk-SK" dirty="0" err="1" smtClean="0"/>
              <a:t>Bath</a:t>
            </a:r>
            <a:endParaRPr lang="sk-SK" dirty="0" smtClean="0"/>
          </a:p>
          <a:p>
            <a:r>
              <a:rPr lang="sk-SK" dirty="0" err="1" smtClean="0"/>
              <a:t>Toilet</a:t>
            </a:r>
            <a:r>
              <a:rPr lang="sk-SK" dirty="0" smtClean="0"/>
              <a:t> </a:t>
            </a:r>
            <a:r>
              <a:rPr lang="sk-SK" dirty="0" err="1" smtClean="0"/>
              <a:t>flush</a:t>
            </a:r>
            <a:endParaRPr lang="sk-SK" dirty="0" smtClean="0"/>
          </a:p>
          <a:p>
            <a:r>
              <a:rPr lang="sk-SK" dirty="0" err="1" smtClean="0"/>
              <a:t>Drinking,cooking,etc</a:t>
            </a:r>
            <a:r>
              <a:rPr lang="sk-SK" dirty="0" smtClean="0"/>
              <a:t>.</a:t>
            </a:r>
          </a:p>
          <a:p>
            <a:r>
              <a:rPr lang="sk-SK" dirty="0" err="1" smtClean="0"/>
              <a:t>Washing</a:t>
            </a:r>
            <a:r>
              <a:rPr lang="sk-SK" dirty="0" smtClean="0"/>
              <a:t> </a:t>
            </a:r>
            <a:r>
              <a:rPr lang="sk-SK" dirty="0" err="1" smtClean="0"/>
              <a:t>machine</a:t>
            </a:r>
            <a:endParaRPr lang="sk-SK" dirty="0" smtClean="0"/>
          </a:p>
          <a:p>
            <a:r>
              <a:rPr lang="sk-SK" dirty="0" err="1" smtClean="0"/>
              <a:t>Dishwasher</a:t>
            </a:r>
            <a:endParaRPr lang="sk-SK" dirty="0" smtClean="0"/>
          </a:p>
          <a:p>
            <a:r>
              <a:rPr lang="sk-SK" dirty="0" err="1" smtClean="0"/>
              <a:t>Washing</a:t>
            </a:r>
            <a:r>
              <a:rPr lang="sk-SK" dirty="0" smtClean="0"/>
              <a:t> </a:t>
            </a:r>
            <a:r>
              <a:rPr lang="sk-SK" dirty="0" err="1" smtClean="0"/>
              <a:t>car</a:t>
            </a:r>
            <a:endParaRPr lang="sk-SK" dirty="0" smtClean="0"/>
          </a:p>
          <a:p>
            <a:endParaRPr lang="sk-SK" dirty="0"/>
          </a:p>
        </p:txBody>
      </p:sp>
    </p:spTree>
    <p:extLst>
      <p:ext uri="{BB962C8B-B14F-4D97-AF65-F5344CB8AC3E}">
        <p14:creationId xmlns:p14="http://schemas.microsoft.com/office/powerpoint/2010/main" val="3354708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Zástupný symbol obsahu 10"/>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8" name="Nadpis 7"/>
          <p:cNvSpPr>
            <a:spLocks noGrp="1"/>
          </p:cNvSpPr>
          <p:nvPr>
            <p:ph type="title"/>
          </p:nvPr>
        </p:nvSpPr>
        <p:spPr>
          <a:xfrm>
            <a:off x="1259632" y="260648"/>
            <a:ext cx="6512511" cy="1143000"/>
          </a:xfrm>
        </p:spPr>
        <p:txBody>
          <a:bodyPr/>
          <a:lstStyle/>
          <a:p>
            <a:pPr marL="0" indent="0" algn="ctr">
              <a:buNone/>
            </a:pPr>
            <a:r>
              <a:rPr lang="sk-SK" dirty="0" err="1" smtClean="0">
                <a:solidFill>
                  <a:schemeClr val="bg2">
                    <a:lumMod val="25000"/>
                  </a:schemeClr>
                </a:solidFill>
              </a:rPr>
              <a:t>Is</a:t>
            </a:r>
            <a:r>
              <a:rPr lang="sk-SK" dirty="0" smtClean="0">
                <a:solidFill>
                  <a:schemeClr val="bg2">
                    <a:lumMod val="25000"/>
                  </a:schemeClr>
                </a:solidFill>
              </a:rPr>
              <a:t> </a:t>
            </a:r>
            <a:r>
              <a:rPr lang="sk-SK" dirty="0" err="1" smtClean="0">
                <a:solidFill>
                  <a:schemeClr val="bg2">
                    <a:lumMod val="25000"/>
                  </a:schemeClr>
                </a:solidFill>
              </a:rPr>
              <a:t>Water</a:t>
            </a:r>
            <a:r>
              <a:rPr lang="sk-SK" dirty="0" smtClean="0">
                <a:solidFill>
                  <a:schemeClr val="bg2">
                    <a:lumMod val="25000"/>
                  </a:schemeClr>
                </a:solidFill>
              </a:rPr>
              <a:t> a </a:t>
            </a:r>
            <a:r>
              <a:rPr lang="sk-SK" dirty="0" err="1" smtClean="0">
                <a:solidFill>
                  <a:schemeClr val="bg2">
                    <a:lumMod val="25000"/>
                  </a:schemeClr>
                </a:solidFill>
              </a:rPr>
              <a:t>Mineral</a:t>
            </a:r>
            <a:r>
              <a:rPr lang="sk-SK" dirty="0" smtClean="0">
                <a:solidFill>
                  <a:schemeClr val="bg2">
                    <a:lumMod val="25000"/>
                  </a:schemeClr>
                </a:solidFill>
              </a:rPr>
              <a:t>?</a:t>
            </a:r>
            <a:endParaRPr lang="sk-SK" dirty="0">
              <a:solidFill>
                <a:schemeClr val="bg2">
                  <a:lumMod val="25000"/>
                </a:schemeClr>
              </a:solidFill>
            </a:endParaRPr>
          </a:p>
        </p:txBody>
      </p:sp>
      <p:sp>
        <p:nvSpPr>
          <p:cNvPr id="10" name="Zástupný symbol obsahu 9"/>
          <p:cNvSpPr>
            <a:spLocks noGrp="1"/>
          </p:cNvSpPr>
          <p:nvPr>
            <p:ph sz="quarter" idx="14"/>
          </p:nvPr>
        </p:nvSpPr>
        <p:spPr>
          <a:xfrm>
            <a:off x="395536" y="1556792"/>
            <a:ext cx="8352928" cy="4338816"/>
          </a:xfrm>
        </p:spPr>
        <p:txBody>
          <a:bodyPr/>
          <a:lstStyle/>
          <a:p>
            <a:r>
              <a:rPr lang="sk-SK" dirty="0"/>
              <a:t>I</a:t>
            </a:r>
            <a:r>
              <a:rPr lang="en-US" dirty="0" smtClean="0"/>
              <a:t>f </a:t>
            </a:r>
            <a:r>
              <a:rPr lang="en-US" dirty="0"/>
              <a:t>we compare the properties of water to the five requirements of the mineral definition we find that it fails to qualify as a mineral. Water is a liquid so it does not meet requirement #3 - being a </a:t>
            </a:r>
            <a:r>
              <a:rPr lang="en-US" dirty="0" smtClean="0"/>
              <a:t>solid</a:t>
            </a:r>
            <a:endParaRPr lang="sk-SK" dirty="0" smtClean="0"/>
          </a:p>
          <a:p>
            <a:endParaRPr lang="sk-SK" dirty="0" smtClean="0"/>
          </a:p>
          <a:p>
            <a:r>
              <a:rPr lang="sk-SK" dirty="0" err="1" smtClean="0"/>
              <a:t>However</a:t>
            </a:r>
            <a:r>
              <a:rPr lang="sk-SK" dirty="0"/>
              <a:t>, </a:t>
            </a:r>
            <a:r>
              <a:rPr lang="sk-SK" dirty="0" err="1"/>
              <a:t>at</a:t>
            </a:r>
            <a:r>
              <a:rPr lang="sk-SK" dirty="0"/>
              <a:t> </a:t>
            </a:r>
            <a:r>
              <a:rPr lang="sk-SK" dirty="0" err="1"/>
              <a:t>temperatures</a:t>
            </a:r>
            <a:r>
              <a:rPr lang="sk-SK" dirty="0"/>
              <a:t> </a:t>
            </a:r>
            <a:r>
              <a:rPr lang="sk-SK" dirty="0" err="1"/>
              <a:t>below</a:t>
            </a:r>
            <a:r>
              <a:rPr lang="sk-SK" dirty="0"/>
              <a:t> 32 </a:t>
            </a:r>
            <a:r>
              <a:rPr lang="sk-SK" dirty="0" err="1"/>
              <a:t>degrees</a:t>
            </a:r>
            <a:r>
              <a:rPr lang="sk-SK" dirty="0"/>
              <a:t> </a:t>
            </a:r>
            <a:r>
              <a:rPr lang="sk-SK" dirty="0" err="1"/>
              <a:t>Fahrenheit</a:t>
            </a:r>
            <a:r>
              <a:rPr lang="sk-SK" dirty="0"/>
              <a:t> or 0 </a:t>
            </a:r>
            <a:r>
              <a:rPr lang="sk-SK" dirty="0" err="1"/>
              <a:t>degrees</a:t>
            </a:r>
            <a:r>
              <a:rPr lang="sk-SK" dirty="0"/>
              <a:t> </a:t>
            </a:r>
            <a:r>
              <a:rPr lang="sk-SK" dirty="0" err="1"/>
              <a:t>Celsius</a:t>
            </a:r>
            <a:r>
              <a:rPr lang="sk-SK" dirty="0"/>
              <a:t> </a:t>
            </a:r>
            <a:r>
              <a:rPr lang="sk-SK" dirty="0" err="1"/>
              <a:t>water</a:t>
            </a:r>
            <a:r>
              <a:rPr lang="sk-SK" dirty="0"/>
              <a:t> </a:t>
            </a:r>
            <a:r>
              <a:rPr lang="sk-SK" dirty="0" err="1"/>
              <a:t>becomes</a:t>
            </a:r>
            <a:r>
              <a:rPr lang="sk-SK" dirty="0"/>
              <a:t> </a:t>
            </a:r>
            <a:r>
              <a:rPr lang="sk-SK" dirty="0" err="1"/>
              <a:t>the</a:t>
            </a:r>
            <a:r>
              <a:rPr lang="sk-SK" dirty="0"/>
              <a:t> </a:t>
            </a:r>
            <a:r>
              <a:rPr lang="sk-SK" dirty="0" err="1"/>
              <a:t>solid</a:t>
            </a:r>
            <a:r>
              <a:rPr lang="sk-SK" dirty="0"/>
              <a:t> </a:t>
            </a:r>
            <a:r>
              <a:rPr lang="sk-SK" dirty="0" err="1"/>
              <a:t>material</a:t>
            </a:r>
            <a:r>
              <a:rPr lang="sk-SK" dirty="0"/>
              <a:t> </a:t>
            </a:r>
            <a:r>
              <a:rPr lang="sk-SK" dirty="0" err="1"/>
              <a:t>that</a:t>
            </a:r>
            <a:r>
              <a:rPr lang="sk-SK" dirty="0"/>
              <a:t> </a:t>
            </a:r>
            <a:r>
              <a:rPr lang="sk-SK" dirty="0" err="1"/>
              <a:t>we</a:t>
            </a:r>
            <a:r>
              <a:rPr lang="sk-SK" dirty="0"/>
              <a:t> </a:t>
            </a:r>
            <a:r>
              <a:rPr lang="sk-SK" dirty="0" err="1"/>
              <a:t>call</a:t>
            </a:r>
            <a:r>
              <a:rPr lang="sk-SK" dirty="0"/>
              <a:t> "</a:t>
            </a:r>
            <a:r>
              <a:rPr lang="sk-SK" dirty="0" err="1"/>
              <a:t>ice</a:t>
            </a:r>
            <a:r>
              <a:rPr lang="sk-SK" dirty="0" smtClean="0"/>
              <a:t>"</a:t>
            </a:r>
            <a:endParaRPr lang="sk-SK" dirty="0"/>
          </a:p>
        </p:txBody>
      </p:sp>
    </p:spTree>
    <p:extLst>
      <p:ext uri="{BB962C8B-B14F-4D97-AF65-F5344CB8AC3E}">
        <p14:creationId xmlns:p14="http://schemas.microsoft.com/office/powerpoint/2010/main" val="3706326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12003"/>
            <a:ext cx="9144000" cy="6858000"/>
          </a:xfrm>
        </p:spPr>
      </p:pic>
      <p:sp>
        <p:nvSpPr>
          <p:cNvPr id="2" name="Nadpis 1"/>
          <p:cNvSpPr>
            <a:spLocks noGrp="1"/>
          </p:cNvSpPr>
          <p:nvPr>
            <p:ph type="title"/>
          </p:nvPr>
        </p:nvSpPr>
        <p:spPr>
          <a:xfrm>
            <a:off x="467544" y="332656"/>
            <a:ext cx="8064896" cy="1143000"/>
          </a:xfrm>
        </p:spPr>
        <p:txBody>
          <a:bodyPr/>
          <a:lstStyle/>
          <a:p>
            <a:pPr marL="0" indent="0" algn="ctr">
              <a:buNone/>
            </a:pPr>
            <a:r>
              <a:rPr lang="sk-SK" sz="5400" dirty="0" err="1" smtClean="0">
                <a:solidFill>
                  <a:schemeClr val="bg2">
                    <a:lumMod val="25000"/>
                  </a:schemeClr>
                </a:solidFill>
                <a:effectLst>
                  <a:reflection blurRad="6350" stA="50000" endA="300" endPos="50000" dist="29997" dir="5400000" sy="-100000" algn="bl" rotWithShape="0"/>
                </a:effectLst>
              </a:rPr>
              <a:t>Water</a:t>
            </a:r>
            <a:r>
              <a:rPr lang="sk-SK" sz="5400" dirty="0" smtClean="0">
                <a:solidFill>
                  <a:schemeClr val="bg2">
                    <a:lumMod val="25000"/>
                  </a:schemeClr>
                </a:solidFill>
                <a:effectLst>
                  <a:reflection blurRad="6350" stA="50000" endA="300" endPos="50000" dist="29997" dir="5400000" sy="-100000" algn="bl" rotWithShape="0"/>
                </a:effectLst>
              </a:rPr>
              <a:t>–</a:t>
            </a:r>
            <a:r>
              <a:rPr lang="sk-SK" sz="5400" dirty="0" err="1" smtClean="0">
                <a:solidFill>
                  <a:schemeClr val="bg2">
                    <a:lumMod val="25000"/>
                  </a:schemeClr>
                </a:solidFill>
                <a:effectLst>
                  <a:reflection blurRad="6350" stA="50000" endA="300" endPos="50000" dist="29997" dir="5400000" sy="-100000" algn="bl" rotWithShape="0"/>
                </a:effectLst>
              </a:rPr>
              <a:t>the</a:t>
            </a:r>
            <a:r>
              <a:rPr lang="sk-SK" sz="5400" dirty="0" smtClean="0">
                <a:solidFill>
                  <a:schemeClr val="bg2">
                    <a:lumMod val="25000"/>
                  </a:schemeClr>
                </a:solidFill>
                <a:effectLst>
                  <a:reflection blurRad="6350" stA="50000" endA="300" endPos="50000" dist="29997" dir="5400000" sy="-100000" algn="bl" rotWithShape="0"/>
                </a:effectLst>
              </a:rPr>
              <a:t> </a:t>
            </a:r>
            <a:r>
              <a:rPr lang="sk-SK" sz="5400" dirty="0" err="1">
                <a:solidFill>
                  <a:schemeClr val="bg2">
                    <a:lumMod val="25000"/>
                  </a:schemeClr>
                </a:solidFill>
                <a:effectLst>
                  <a:reflection blurRad="6350" stA="50000" endA="300" endPos="50000" dist="29997" dir="5400000" sy="-100000" algn="bl" rotWithShape="0"/>
                </a:effectLst>
              </a:rPr>
              <a:t>basis</a:t>
            </a:r>
            <a:r>
              <a:rPr lang="sk-SK" sz="5400" dirty="0">
                <a:solidFill>
                  <a:schemeClr val="bg2">
                    <a:lumMod val="25000"/>
                  </a:schemeClr>
                </a:solidFill>
                <a:effectLst>
                  <a:reflection blurRad="6350" stA="50000" endA="300" endPos="50000" dist="29997" dir="5400000" sy="-100000" algn="bl" rotWithShape="0"/>
                </a:effectLst>
              </a:rPr>
              <a:t> </a:t>
            </a:r>
            <a:r>
              <a:rPr lang="sk-SK" sz="5400" dirty="0" err="1">
                <a:solidFill>
                  <a:schemeClr val="bg2">
                    <a:lumMod val="25000"/>
                  </a:schemeClr>
                </a:solidFill>
                <a:effectLst>
                  <a:reflection blurRad="6350" stA="50000" endA="300" endPos="50000" dist="29997" dir="5400000" sy="-100000" algn="bl" rotWithShape="0"/>
                </a:effectLst>
              </a:rPr>
              <a:t>of</a:t>
            </a:r>
            <a:r>
              <a:rPr lang="sk-SK" sz="5400" dirty="0">
                <a:solidFill>
                  <a:schemeClr val="bg2">
                    <a:lumMod val="25000"/>
                  </a:schemeClr>
                </a:solidFill>
                <a:effectLst>
                  <a:reflection blurRad="6350" stA="50000" endA="300" endPos="50000" dist="29997" dir="5400000" sy="-100000" algn="bl" rotWithShape="0"/>
                </a:effectLst>
              </a:rPr>
              <a:t> </a:t>
            </a:r>
            <a:r>
              <a:rPr lang="sk-SK" sz="5400" dirty="0" err="1" smtClean="0">
                <a:solidFill>
                  <a:schemeClr val="bg2">
                    <a:lumMod val="25000"/>
                  </a:schemeClr>
                </a:solidFill>
                <a:effectLst>
                  <a:reflection blurRad="6350" stA="50000" endA="300" endPos="50000" dist="29997" dir="5400000" sy="-100000" algn="bl" rotWithShape="0"/>
                </a:effectLst>
              </a:rPr>
              <a:t>life</a:t>
            </a:r>
            <a:r>
              <a:rPr lang="sk-SK" dirty="0">
                <a:effectLst/>
              </a:rPr>
              <a:t/>
            </a:r>
            <a:br>
              <a:rPr lang="sk-SK" dirty="0">
                <a:effectLst/>
              </a:rPr>
            </a:br>
            <a:endParaRPr lang="sk-SK" dirty="0"/>
          </a:p>
        </p:txBody>
      </p:sp>
      <p:sp>
        <p:nvSpPr>
          <p:cNvPr id="4" name="Zástupný symbol obsahu 3"/>
          <p:cNvSpPr>
            <a:spLocks noGrp="1"/>
          </p:cNvSpPr>
          <p:nvPr>
            <p:ph sz="quarter" idx="14"/>
          </p:nvPr>
        </p:nvSpPr>
        <p:spPr>
          <a:xfrm>
            <a:off x="539552" y="1484784"/>
            <a:ext cx="8208912" cy="5112568"/>
          </a:xfrm>
        </p:spPr>
        <p:txBody>
          <a:bodyPr>
            <a:normAutofit/>
          </a:bodyPr>
          <a:lstStyle/>
          <a:p>
            <a:r>
              <a:rPr lang="sk-SK" sz="2800" dirty="0" err="1">
                <a:solidFill>
                  <a:schemeClr val="tx1"/>
                </a:solidFill>
              </a:rPr>
              <a:t>Some</a:t>
            </a:r>
            <a:r>
              <a:rPr lang="sk-SK" sz="2800" dirty="0">
                <a:solidFill>
                  <a:schemeClr val="tx1"/>
                </a:solidFill>
              </a:rPr>
              <a:t> </a:t>
            </a:r>
            <a:r>
              <a:rPr lang="sk-SK" sz="2800" dirty="0" err="1">
                <a:solidFill>
                  <a:schemeClr val="tx1"/>
                </a:solidFill>
              </a:rPr>
              <a:t>believe</a:t>
            </a:r>
            <a:r>
              <a:rPr lang="sk-SK" sz="2800" dirty="0">
                <a:solidFill>
                  <a:schemeClr val="tx1"/>
                </a:solidFill>
              </a:rPr>
              <a:t> </a:t>
            </a:r>
            <a:r>
              <a:rPr lang="sk-SK" sz="2800" dirty="0" err="1">
                <a:solidFill>
                  <a:schemeClr val="tx1"/>
                </a:solidFill>
              </a:rPr>
              <a:t>that</a:t>
            </a:r>
            <a:r>
              <a:rPr lang="sk-SK" sz="2800" dirty="0">
                <a:solidFill>
                  <a:schemeClr val="tx1"/>
                </a:solidFill>
              </a:rPr>
              <a:t> </a:t>
            </a:r>
            <a:r>
              <a:rPr lang="sk-SK" sz="2800" dirty="0" err="1">
                <a:solidFill>
                  <a:schemeClr val="tx1"/>
                </a:solidFill>
              </a:rPr>
              <a:t>the</a:t>
            </a:r>
            <a:r>
              <a:rPr lang="sk-SK" sz="2800" dirty="0">
                <a:solidFill>
                  <a:schemeClr val="tx1"/>
                </a:solidFill>
              </a:rPr>
              <a:t> </a:t>
            </a:r>
            <a:r>
              <a:rPr lang="sk-SK" sz="2800" dirty="0" err="1">
                <a:solidFill>
                  <a:schemeClr val="tx1"/>
                </a:solidFill>
              </a:rPr>
              <a:t>need</a:t>
            </a:r>
            <a:r>
              <a:rPr lang="sk-SK" sz="2800" dirty="0">
                <a:solidFill>
                  <a:schemeClr val="tx1"/>
                </a:solidFill>
              </a:rPr>
              <a:t> to drink per </a:t>
            </a:r>
            <a:r>
              <a:rPr lang="sk-SK" sz="2800" dirty="0" err="1">
                <a:solidFill>
                  <a:schemeClr val="tx1"/>
                </a:solidFill>
              </a:rPr>
              <a:t>day</a:t>
            </a:r>
            <a:r>
              <a:rPr lang="sk-SK" sz="2800" dirty="0">
                <a:solidFill>
                  <a:schemeClr val="tx1"/>
                </a:solidFill>
              </a:rPr>
              <a:t> </a:t>
            </a:r>
            <a:r>
              <a:rPr lang="sk-SK" sz="2800" dirty="0" err="1">
                <a:solidFill>
                  <a:schemeClr val="tx1"/>
                </a:solidFill>
              </a:rPr>
              <a:t>for</a:t>
            </a:r>
            <a:r>
              <a:rPr lang="sk-SK" sz="2800" dirty="0">
                <a:solidFill>
                  <a:schemeClr val="tx1"/>
                </a:solidFill>
              </a:rPr>
              <a:t> 3-3. 5 </a:t>
            </a:r>
            <a:r>
              <a:rPr lang="sk-SK" sz="2800" dirty="0" err="1">
                <a:solidFill>
                  <a:schemeClr val="tx1"/>
                </a:solidFill>
              </a:rPr>
              <a:t>liters</a:t>
            </a:r>
            <a:r>
              <a:rPr lang="sk-SK" sz="2800" dirty="0">
                <a:solidFill>
                  <a:schemeClr val="tx1"/>
                </a:solidFill>
              </a:rPr>
              <a:t> </a:t>
            </a:r>
            <a:r>
              <a:rPr lang="sk-SK" sz="2800" dirty="0" err="1">
                <a:solidFill>
                  <a:schemeClr val="tx1"/>
                </a:solidFill>
              </a:rPr>
              <a:t>of</a:t>
            </a:r>
            <a:r>
              <a:rPr lang="sk-SK" sz="2800" dirty="0">
                <a:solidFill>
                  <a:schemeClr val="tx1"/>
                </a:solidFill>
              </a:rPr>
              <a:t> </a:t>
            </a:r>
            <a:r>
              <a:rPr lang="sk-SK" sz="2800" dirty="0" err="1" smtClean="0">
                <a:solidFill>
                  <a:schemeClr val="tx1"/>
                </a:solidFill>
              </a:rPr>
              <a:t>water</a:t>
            </a:r>
            <a:endParaRPr lang="sk-SK" sz="2800" dirty="0" smtClean="0">
              <a:solidFill>
                <a:schemeClr val="tx1"/>
              </a:solidFill>
            </a:endParaRPr>
          </a:p>
          <a:p>
            <a:r>
              <a:rPr lang="sk-SK" sz="2800" dirty="0" err="1" smtClean="0">
                <a:solidFill>
                  <a:schemeClr val="tx1"/>
                </a:solidFill>
              </a:rPr>
              <a:t>The</a:t>
            </a:r>
            <a:r>
              <a:rPr lang="sk-SK" sz="2800" dirty="0" smtClean="0">
                <a:solidFill>
                  <a:schemeClr val="tx1"/>
                </a:solidFill>
              </a:rPr>
              <a:t> </a:t>
            </a:r>
            <a:r>
              <a:rPr lang="sk-SK" sz="2800" dirty="0" err="1">
                <a:solidFill>
                  <a:schemeClr val="tx1"/>
                </a:solidFill>
              </a:rPr>
              <a:t>water</a:t>
            </a:r>
            <a:r>
              <a:rPr lang="sk-SK" sz="2800" dirty="0">
                <a:solidFill>
                  <a:schemeClr val="tx1"/>
                </a:solidFill>
              </a:rPr>
              <a:t> </a:t>
            </a:r>
            <a:r>
              <a:rPr lang="sk-SK" sz="2800" dirty="0" err="1">
                <a:solidFill>
                  <a:schemeClr val="tx1"/>
                </a:solidFill>
              </a:rPr>
              <a:t>contains</a:t>
            </a:r>
            <a:r>
              <a:rPr lang="sk-SK" sz="2800" dirty="0">
                <a:solidFill>
                  <a:schemeClr val="tx1"/>
                </a:solidFill>
              </a:rPr>
              <a:t> </a:t>
            </a:r>
            <a:r>
              <a:rPr lang="sk-SK" sz="2800" dirty="0" err="1">
                <a:solidFill>
                  <a:schemeClr val="tx1"/>
                </a:solidFill>
              </a:rPr>
              <a:t>calcium</a:t>
            </a:r>
            <a:r>
              <a:rPr lang="sk-SK" sz="2800" dirty="0">
                <a:solidFill>
                  <a:schemeClr val="tx1"/>
                </a:solidFill>
              </a:rPr>
              <a:t>, </a:t>
            </a:r>
            <a:r>
              <a:rPr lang="sk-SK" sz="2800" dirty="0" err="1">
                <a:solidFill>
                  <a:schemeClr val="tx1"/>
                </a:solidFill>
              </a:rPr>
              <a:t>sodium</a:t>
            </a:r>
            <a:r>
              <a:rPr lang="sk-SK" sz="2800" dirty="0">
                <a:solidFill>
                  <a:schemeClr val="tx1"/>
                </a:solidFill>
              </a:rPr>
              <a:t>, </a:t>
            </a:r>
            <a:r>
              <a:rPr lang="sk-SK" sz="2800" dirty="0" err="1">
                <a:solidFill>
                  <a:schemeClr val="tx1"/>
                </a:solidFill>
              </a:rPr>
              <a:t>iodine</a:t>
            </a:r>
            <a:r>
              <a:rPr lang="sk-SK" sz="2800" dirty="0">
                <a:solidFill>
                  <a:schemeClr val="tx1"/>
                </a:solidFill>
              </a:rPr>
              <a:t>, </a:t>
            </a:r>
            <a:r>
              <a:rPr lang="sk-SK" sz="2800" dirty="0" err="1">
                <a:solidFill>
                  <a:schemeClr val="tx1"/>
                </a:solidFill>
              </a:rPr>
              <a:t>iron</a:t>
            </a:r>
            <a:r>
              <a:rPr lang="sk-SK" sz="2800" dirty="0">
                <a:solidFill>
                  <a:schemeClr val="tx1"/>
                </a:solidFill>
              </a:rPr>
              <a:t>, </a:t>
            </a:r>
            <a:r>
              <a:rPr lang="sk-SK" sz="2800" dirty="0" err="1">
                <a:solidFill>
                  <a:schemeClr val="tx1"/>
                </a:solidFill>
              </a:rPr>
              <a:t>magnesium</a:t>
            </a:r>
            <a:r>
              <a:rPr lang="sk-SK" sz="2800" dirty="0">
                <a:solidFill>
                  <a:schemeClr val="tx1"/>
                </a:solidFill>
              </a:rPr>
              <a:t>, fluoride, </a:t>
            </a:r>
            <a:r>
              <a:rPr lang="sk-SK" sz="2800" dirty="0" err="1">
                <a:solidFill>
                  <a:schemeClr val="tx1"/>
                </a:solidFill>
              </a:rPr>
              <a:t>copper</a:t>
            </a:r>
            <a:r>
              <a:rPr lang="sk-SK" sz="2800" dirty="0">
                <a:solidFill>
                  <a:schemeClr val="tx1"/>
                </a:solidFill>
              </a:rPr>
              <a:t> and </a:t>
            </a:r>
            <a:r>
              <a:rPr lang="sk-SK" sz="2800" dirty="0" err="1">
                <a:solidFill>
                  <a:schemeClr val="tx1"/>
                </a:solidFill>
              </a:rPr>
              <a:t>other</a:t>
            </a:r>
            <a:r>
              <a:rPr lang="sk-SK" sz="2800" dirty="0">
                <a:solidFill>
                  <a:schemeClr val="tx1"/>
                </a:solidFill>
              </a:rPr>
              <a:t> </a:t>
            </a:r>
            <a:r>
              <a:rPr lang="sk-SK" sz="2800" dirty="0" err="1">
                <a:solidFill>
                  <a:schemeClr val="tx1"/>
                </a:solidFill>
              </a:rPr>
              <a:t>biochemical</a:t>
            </a:r>
            <a:r>
              <a:rPr lang="sk-SK" sz="2800" dirty="0">
                <a:solidFill>
                  <a:schemeClr val="tx1"/>
                </a:solidFill>
              </a:rPr>
              <a:t> </a:t>
            </a:r>
            <a:r>
              <a:rPr lang="sk-SK" sz="2800" dirty="0" err="1">
                <a:solidFill>
                  <a:schemeClr val="tx1"/>
                </a:solidFill>
              </a:rPr>
              <a:t>processes</a:t>
            </a:r>
            <a:r>
              <a:rPr lang="sk-SK" sz="2800" dirty="0">
                <a:solidFill>
                  <a:schemeClr val="tx1"/>
                </a:solidFill>
              </a:rPr>
              <a:t> </a:t>
            </a:r>
            <a:endParaRPr lang="sk-SK" sz="2800" dirty="0" smtClean="0">
              <a:solidFill>
                <a:schemeClr val="tx1"/>
              </a:solidFill>
            </a:endParaRPr>
          </a:p>
          <a:p>
            <a:r>
              <a:rPr lang="sk-SK" sz="2800" dirty="0" err="1" smtClean="0">
                <a:solidFill>
                  <a:schemeClr val="tx1"/>
                </a:solidFill>
              </a:rPr>
              <a:t>There</a:t>
            </a:r>
            <a:r>
              <a:rPr lang="sk-SK" sz="2800" dirty="0" smtClean="0">
                <a:solidFill>
                  <a:schemeClr val="tx1"/>
                </a:solidFill>
              </a:rPr>
              <a:t> </a:t>
            </a:r>
            <a:r>
              <a:rPr lang="sk-SK" sz="2800" dirty="0">
                <a:solidFill>
                  <a:schemeClr val="tx1"/>
                </a:solidFill>
              </a:rPr>
              <a:t>are </a:t>
            </a:r>
            <a:r>
              <a:rPr lang="sk-SK" sz="2800" dirty="0" err="1">
                <a:solidFill>
                  <a:schemeClr val="tx1"/>
                </a:solidFill>
              </a:rPr>
              <a:t>different</a:t>
            </a:r>
            <a:r>
              <a:rPr lang="sk-SK" sz="2800" dirty="0">
                <a:solidFill>
                  <a:schemeClr val="tx1"/>
                </a:solidFill>
              </a:rPr>
              <a:t> </a:t>
            </a:r>
            <a:r>
              <a:rPr lang="sk-SK" sz="2800" dirty="0" err="1">
                <a:solidFill>
                  <a:schemeClr val="tx1"/>
                </a:solidFill>
              </a:rPr>
              <a:t>views</a:t>
            </a:r>
            <a:r>
              <a:rPr lang="sk-SK" sz="2800" dirty="0">
                <a:solidFill>
                  <a:schemeClr val="tx1"/>
                </a:solidFill>
              </a:rPr>
              <a:t> on </a:t>
            </a:r>
            <a:r>
              <a:rPr lang="sk-SK" sz="2800" dirty="0" err="1">
                <a:solidFill>
                  <a:schemeClr val="tx1"/>
                </a:solidFill>
              </a:rPr>
              <a:t>how</a:t>
            </a:r>
            <a:r>
              <a:rPr lang="sk-SK" sz="2800" dirty="0">
                <a:solidFill>
                  <a:schemeClr val="tx1"/>
                </a:solidFill>
              </a:rPr>
              <a:t> to </a:t>
            </a:r>
            <a:r>
              <a:rPr lang="sk-SK" sz="2800" dirty="0" err="1">
                <a:solidFill>
                  <a:schemeClr val="tx1"/>
                </a:solidFill>
              </a:rPr>
              <a:t>use</a:t>
            </a:r>
            <a:r>
              <a:rPr lang="sk-SK" sz="2800" dirty="0">
                <a:solidFill>
                  <a:schemeClr val="tx1"/>
                </a:solidFill>
              </a:rPr>
              <a:t> </a:t>
            </a:r>
            <a:r>
              <a:rPr lang="sk-SK" sz="2800" dirty="0" err="1">
                <a:solidFill>
                  <a:schemeClr val="tx1"/>
                </a:solidFill>
              </a:rPr>
              <a:t>the</a:t>
            </a:r>
            <a:r>
              <a:rPr lang="sk-SK" sz="2800" dirty="0">
                <a:solidFill>
                  <a:schemeClr val="tx1"/>
                </a:solidFill>
              </a:rPr>
              <a:t> </a:t>
            </a:r>
            <a:r>
              <a:rPr lang="sk-SK" sz="2800" dirty="0" err="1" smtClean="0">
                <a:solidFill>
                  <a:schemeClr val="tx1"/>
                </a:solidFill>
              </a:rPr>
              <a:t>water</a:t>
            </a:r>
            <a:endParaRPr lang="sk-SK" sz="2800" dirty="0" smtClean="0">
              <a:solidFill>
                <a:schemeClr val="tx1"/>
              </a:solidFill>
            </a:endParaRPr>
          </a:p>
          <a:p>
            <a:r>
              <a:rPr lang="sk-SK" sz="2800" dirty="0" smtClean="0">
                <a:solidFill>
                  <a:schemeClr val="tx1"/>
                </a:solidFill>
              </a:rPr>
              <a:t> </a:t>
            </a:r>
            <a:r>
              <a:rPr lang="sk-SK" sz="2800" dirty="0" err="1">
                <a:solidFill>
                  <a:schemeClr val="tx1"/>
                </a:solidFill>
              </a:rPr>
              <a:t>Some</a:t>
            </a:r>
            <a:r>
              <a:rPr lang="sk-SK" sz="2800" dirty="0">
                <a:solidFill>
                  <a:schemeClr val="tx1"/>
                </a:solidFill>
              </a:rPr>
              <a:t> </a:t>
            </a:r>
            <a:r>
              <a:rPr lang="sk-SK" sz="2800" dirty="0" err="1">
                <a:solidFill>
                  <a:schemeClr val="tx1"/>
                </a:solidFill>
              </a:rPr>
              <a:t>improving</a:t>
            </a:r>
            <a:r>
              <a:rPr lang="sk-SK" sz="2800" dirty="0">
                <a:solidFill>
                  <a:schemeClr val="tx1"/>
                </a:solidFill>
              </a:rPr>
              <a:t> </a:t>
            </a:r>
            <a:r>
              <a:rPr lang="sk-SK" sz="2800" dirty="0" err="1">
                <a:solidFill>
                  <a:schemeClr val="tx1"/>
                </a:solidFill>
              </a:rPr>
              <a:t>techniques</a:t>
            </a:r>
            <a:r>
              <a:rPr lang="sk-SK" sz="2800" dirty="0">
                <a:solidFill>
                  <a:schemeClr val="tx1"/>
                </a:solidFill>
              </a:rPr>
              <a:t> </a:t>
            </a:r>
            <a:r>
              <a:rPr lang="sk-SK" sz="2800" dirty="0" err="1">
                <a:solidFill>
                  <a:schemeClr val="tx1"/>
                </a:solidFill>
              </a:rPr>
              <a:t>recommended</a:t>
            </a:r>
            <a:r>
              <a:rPr lang="sk-SK" sz="2800" dirty="0">
                <a:solidFill>
                  <a:schemeClr val="tx1"/>
                </a:solidFill>
              </a:rPr>
              <a:t> to “</a:t>
            </a:r>
            <a:r>
              <a:rPr lang="sk-SK" sz="2800" dirty="0" err="1">
                <a:solidFill>
                  <a:schemeClr val="tx1"/>
                </a:solidFill>
              </a:rPr>
              <a:t>taking</a:t>
            </a:r>
            <a:r>
              <a:rPr lang="sk-SK" sz="2800" dirty="0">
                <a:solidFill>
                  <a:schemeClr val="tx1"/>
                </a:solidFill>
              </a:rPr>
              <a:t>” </a:t>
            </a:r>
            <a:r>
              <a:rPr lang="sk-SK" sz="2800" dirty="0" err="1">
                <a:solidFill>
                  <a:schemeClr val="tx1"/>
                </a:solidFill>
              </a:rPr>
              <a:t>the</a:t>
            </a:r>
            <a:r>
              <a:rPr lang="sk-SK" sz="2800" dirty="0">
                <a:solidFill>
                  <a:schemeClr val="tx1"/>
                </a:solidFill>
              </a:rPr>
              <a:t> </a:t>
            </a:r>
            <a:r>
              <a:rPr lang="sk-SK" sz="2800" dirty="0" err="1">
                <a:solidFill>
                  <a:schemeClr val="tx1"/>
                </a:solidFill>
              </a:rPr>
              <a:t>water</a:t>
            </a:r>
            <a:r>
              <a:rPr lang="sk-SK" sz="2800" dirty="0">
                <a:solidFill>
                  <a:schemeClr val="tx1"/>
                </a:solidFill>
              </a:rPr>
              <a:t> in </a:t>
            </a:r>
            <a:r>
              <a:rPr lang="sk-SK" sz="2800" dirty="0" err="1">
                <a:solidFill>
                  <a:schemeClr val="tx1"/>
                </a:solidFill>
              </a:rPr>
              <a:t>the</a:t>
            </a:r>
            <a:r>
              <a:rPr lang="sk-SK" sz="2800" dirty="0">
                <a:solidFill>
                  <a:schemeClr val="tx1"/>
                </a:solidFill>
              </a:rPr>
              <a:t> </a:t>
            </a:r>
            <a:r>
              <a:rPr lang="sk-SK" sz="2800" dirty="0" err="1">
                <a:solidFill>
                  <a:schemeClr val="tx1"/>
                </a:solidFill>
              </a:rPr>
              <a:t>morning</a:t>
            </a:r>
            <a:r>
              <a:rPr lang="sk-SK" sz="2800" dirty="0">
                <a:solidFill>
                  <a:schemeClr val="tx1"/>
                </a:solidFill>
              </a:rPr>
              <a:t> on </a:t>
            </a:r>
            <a:r>
              <a:rPr lang="sk-SK" sz="2800" dirty="0" err="1">
                <a:solidFill>
                  <a:schemeClr val="tx1"/>
                </a:solidFill>
              </a:rPr>
              <a:t>an</a:t>
            </a:r>
            <a:r>
              <a:rPr lang="sk-SK" sz="2800" dirty="0">
                <a:solidFill>
                  <a:schemeClr val="tx1"/>
                </a:solidFill>
              </a:rPr>
              <a:t> </a:t>
            </a:r>
            <a:r>
              <a:rPr lang="sk-SK" sz="2800" dirty="0" err="1">
                <a:solidFill>
                  <a:schemeClr val="tx1"/>
                </a:solidFill>
              </a:rPr>
              <a:t>empty</a:t>
            </a:r>
            <a:r>
              <a:rPr lang="sk-SK" sz="2800" dirty="0">
                <a:solidFill>
                  <a:schemeClr val="tx1"/>
                </a:solidFill>
              </a:rPr>
              <a:t> </a:t>
            </a:r>
            <a:r>
              <a:rPr lang="sk-SK" sz="2800" dirty="0" err="1">
                <a:solidFill>
                  <a:schemeClr val="tx1"/>
                </a:solidFill>
              </a:rPr>
              <a:t>stomach</a:t>
            </a:r>
            <a:r>
              <a:rPr lang="sk-SK" sz="2800" dirty="0">
                <a:solidFill>
                  <a:schemeClr val="tx1"/>
                </a:solidFill>
              </a:rPr>
              <a:t>, and </a:t>
            </a:r>
            <a:r>
              <a:rPr lang="sk-SK" sz="2800" dirty="0" err="1">
                <a:solidFill>
                  <a:schemeClr val="tx1"/>
                </a:solidFill>
              </a:rPr>
              <a:t>it</a:t>
            </a:r>
            <a:r>
              <a:rPr lang="sk-SK" sz="2800" dirty="0">
                <a:solidFill>
                  <a:schemeClr val="tx1"/>
                </a:solidFill>
              </a:rPr>
              <a:t> </a:t>
            </a:r>
            <a:r>
              <a:rPr lang="sk-SK" sz="2800" dirty="0" err="1">
                <a:solidFill>
                  <a:schemeClr val="tx1"/>
                </a:solidFill>
              </a:rPr>
              <a:t>should</a:t>
            </a:r>
            <a:r>
              <a:rPr lang="sk-SK" sz="2800" dirty="0">
                <a:solidFill>
                  <a:schemeClr val="tx1"/>
                </a:solidFill>
              </a:rPr>
              <a:t> </a:t>
            </a:r>
            <a:r>
              <a:rPr lang="sk-SK" sz="2800" dirty="0" err="1">
                <a:solidFill>
                  <a:schemeClr val="tx1"/>
                </a:solidFill>
              </a:rPr>
              <a:t>be</a:t>
            </a:r>
            <a:r>
              <a:rPr lang="sk-SK" sz="2800" dirty="0">
                <a:solidFill>
                  <a:schemeClr val="tx1"/>
                </a:solidFill>
              </a:rPr>
              <a:t> </a:t>
            </a:r>
            <a:r>
              <a:rPr lang="sk-SK" sz="2800" dirty="0" smtClean="0">
                <a:solidFill>
                  <a:schemeClr val="tx1"/>
                </a:solidFill>
              </a:rPr>
              <a:t>hot</a:t>
            </a:r>
            <a:endParaRPr lang="sk-SK" sz="2800" dirty="0"/>
          </a:p>
        </p:txBody>
      </p:sp>
    </p:spTree>
    <p:extLst>
      <p:ext uri="{BB962C8B-B14F-4D97-AF65-F5344CB8AC3E}">
        <p14:creationId xmlns:p14="http://schemas.microsoft.com/office/powerpoint/2010/main" val="2481415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80">
                                          <p:stCondLst>
                                            <p:cond delay="0"/>
                                          </p:stCondLst>
                                        </p:cTn>
                                        <p:tgtEl>
                                          <p:spTgt spid="4">
                                            <p:txEl>
                                              <p:pRg st="1" end="1"/>
                                            </p:txEl>
                                          </p:spTgt>
                                        </p:tgtEl>
                                      </p:cBhvr>
                                    </p:animEffect>
                                    <p:anim calcmode="lin" valueType="num">
                                      <p:cBhvr>
                                        <p:cTn id="3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1" end="1"/>
                                            </p:txEl>
                                          </p:spTgt>
                                        </p:tgtEl>
                                      </p:cBhvr>
                                      <p:to x="100000" y="60000"/>
                                    </p:animScale>
                                    <p:animScale>
                                      <p:cBhvr>
                                        <p:cTn id="37" dur="166" decel="50000">
                                          <p:stCondLst>
                                            <p:cond delay="676"/>
                                          </p:stCondLst>
                                        </p:cTn>
                                        <p:tgtEl>
                                          <p:spTgt spid="4">
                                            <p:txEl>
                                              <p:pRg st="1" end="1"/>
                                            </p:txEl>
                                          </p:spTgt>
                                        </p:tgtEl>
                                      </p:cBhvr>
                                      <p:to x="100000" y="100000"/>
                                    </p:animScale>
                                    <p:animScale>
                                      <p:cBhvr>
                                        <p:cTn id="38" dur="26">
                                          <p:stCondLst>
                                            <p:cond delay="1312"/>
                                          </p:stCondLst>
                                        </p:cTn>
                                        <p:tgtEl>
                                          <p:spTgt spid="4">
                                            <p:txEl>
                                              <p:pRg st="1" end="1"/>
                                            </p:txEl>
                                          </p:spTgt>
                                        </p:tgtEl>
                                      </p:cBhvr>
                                      <p:to x="100000" y="80000"/>
                                    </p:animScale>
                                    <p:animScale>
                                      <p:cBhvr>
                                        <p:cTn id="39" dur="166" decel="50000">
                                          <p:stCondLst>
                                            <p:cond delay="1338"/>
                                          </p:stCondLst>
                                        </p:cTn>
                                        <p:tgtEl>
                                          <p:spTgt spid="4">
                                            <p:txEl>
                                              <p:pRg st="1" end="1"/>
                                            </p:txEl>
                                          </p:spTgt>
                                        </p:tgtEl>
                                      </p:cBhvr>
                                      <p:to x="100000" y="100000"/>
                                    </p:animScale>
                                    <p:animScale>
                                      <p:cBhvr>
                                        <p:cTn id="40" dur="26">
                                          <p:stCondLst>
                                            <p:cond delay="1642"/>
                                          </p:stCondLst>
                                        </p:cTn>
                                        <p:tgtEl>
                                          <p:spTgt spid="4">
                                            <p:txEl>
                                              <p:pRg st="1" end="1"/>
                                            </p:txEl>
                                          </p:spTgt>
                                        </p:tgtEl>
                                      </p:cBhvr>
                                      <p:to x="100000" y="90000"/>
                                    </p:animScale>
                                    <p:animScale>
                                      <p:cBhvr>
                                        <p:cTn id="41" dur="166" decel="50000">
                                          <p:stCondLst>
                                            <p:cond delay="1668"/>
                                          </p:stCondLst>
                                        </p:cTn>
                                        <p:tgtEl>
                                          <p:spTgt spid="4">
                                            <p:txEl>
                                              <p:pRg st="1" end="1"/>
                                            </p:txEl>
                                          </p:spTgt>
                                        </p:tgtEl>
                                      </p:cBhvr>
                                      <p:to x="100000" y="100000"/>
                                    </p:animScale>
                                    <p:animScale>
                                      <p:cBhvr>
                                        <p:cTn id="42" dur="26">
                                          <p:stCondLst>
                                            <p:cond delay="1808"/>
                                          </p:stCondLst>
                                        </p:cTn>
                                        <p:tgtEl>
                                          <p:spTgt spid="4">
                                            <p:txEl>
                                              <p:pRg st="1" end="1"/>
                                            </p:txEl>
                                          </p:spTgt>
                                        </p:tgtEl>
                                      </p:cBhvr>
                                      <p:to x="100000" y="95000"/>
                                    </p:animScale>
                                    <p:animScale>
                                      <p:cBhvr>
                                        <p:cTn id="43" dur="166" decel="50000">
                                          <p:stCondLst>
                                            <p:cond delay="1834"/>
                                          </p:stCondLst>
                                        </p:cTn>
                                        <p:tgtEl>
                                          <p:spTgt spid="4">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down)">
                                      <p:cBhvr>
                                        <p:cTn id="48" dur="580">
                                          <p:stCondLst>
                                            <p:cond delay="0"/>
                                          </p:stCondLst>
                                        </p:cTn>
                                        <p:tgtEl>
                                          <p:spTgt spid="4">
                                            <p:txEl>
                                              <p:pRg st="2" end="2"/>
                                            </p:txEl>
                                          </p:spTgt>
                                        </p:tgtEl>
                                      </p:cBhvr>
                                    </p:animEffect>
                                    <p:anim calcmode="lin" valueType="num">
                                      <p:cBhvr>
                                        <p:cTn id="4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2" end="2"/>
                                            </p:txEl>
                                          </p:spTgt>
                                        </p:tgtEl>
                                      </p:cBhvr>
                                      <p:to x="100000" y="60000"/>
                                    </p:animScale>
                                    <p:animScale>
                                      <p:cBhvr>
                                        <p:cTn id="55" dur="166" decel="50000">
                                          <p:stCondLst>
                                            <p:cond delay="676"/>
                                          </p:stCondLst>
                                        </p:cTn>
                                        <p:tgtEl>
                                          <p:spTgt spid="4">
                                            <p:txEl>
                                              <p:pRg st="2" end="2"/>
                                            </p:txEl>
                                          </p:spTgt>
                                        </p:tgtEl>
                                      </p:cBhvr>
                                      <p:to x="100000" y="100000"/>
                                    </p:animScale>
                                    <p:animScale>
                                      <p:cBhvr>
                                        <p:cTn id="56" dur="26">
                                          <p:stCondLst>
                                            <p:cond delay="1312"/>
                                          </p:stCondLst>
                                        </p:cTn>
                                        <p:tgtEl>
                                          <p:spTgt spid="4">
                                            <p:txEl>
                                              <p:pRg st="2" end="2"/>
                                            </p:txEl>
                                          </p:spTgt>
                                        </p:tgtEl>
                                      </p:cBhvr>
                                      <p:to x="100000" y="80000"/>
                                    </p:animScale>
                                    <p:animScale>
                                      <p:cBhvr>
                                        <p:cTn id="57" dur="166" decel="50000">
                                          <p:stCondLst>
                                            <p:cond delay="1338"/>
                                          </p:stCondLst>
                                        </p:cTn>
                                        <p:tgtEl>
                                          <p:spTgt spid="4">
                                            <p:txEl>
                                              <p:pRg st="2" end="2"/>
                                            </p:txEl>
                                          </p:spTgt>
                                        </p:tgtEl>
                                      </p:cBhvr>
                                      <p:to x="100000" y="100000"/>
                                    </p:animScale>
                                    <p:animScale>
                                      <p:cBhvr>
                                        <p:cTn id="58" dur="26">
                                          <p:stCondLst>
                                            <p:cond delay="1642"/>
                                          </p:stCondLst>
                                        </p:cTn>
                                        <p:tgtEl>
                                          <p:spTgt spid="4">
                                            <p:txEl>
                                              <p:pRg st="2" end="2"/>
                                            </p:txEl>
                                          </p:spTgt>
                                        </p:tgtEl>
                                      </p:cBhvr>
                                      <p:to x="100000" y="90000"/>
                                    </p:animScale>
                                    <p:animScale>
                                      <p:cBhvr>
                                        <p:cTn id="59" dur="166" decel="50000">
                                          <p:stCondLst>
                                            <p:cond delay="1668"/>
                                          </p:stCondLst>
                                        </p:cTn>
                                        <p:tgtEl>
                                          <p:spTgt spid="4">
                                            <p:txEl>
                                              <p:pRg st="2" end="2"/>
                                            </p:txEl>
                                          </p:spTgt>
                                        </p:tgtEl>
                                      </p:cBhvr>
                                      <p:to x="100000" y="100000"/>
                                    </p:animScale>
                                    <p:animScale>
                                      <p:cBhvr>
                                        <p:cTn id="60" dur="26">
                                          <p:stCondLst>
                                            <p:cond delay="1808"/>
                                          </p:stCondLst>
                                        </p:cTn>
                                        <p:tgtEl>
                                          <p:spTgt spid="4">
                                            <p:txEl>
                                              <p:pRg st="2" end="2"/>
                                            </p:txEl>
                                          </p:spTgt>
                                        </p:tgtEl>
                                      </p:cBhvr>
                                      <p:to x="100000" y="95000"/>
                                    </p:animScale>
                                    <p:animScale>
                                      <p:cBhvr>
                                        <p:cTn id="61" dur="166" decel="50000">
                                          <p:stCondLst>
                                            <p:cond delay="1834"/>
                                          </p:stCondLst>
                                        </p:cTn>
                                        <p:tgtEl>
                                          <p:spTgt spid="4">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wipe(down)">
                                      <p:cBhvr>
                                        <p:cTn id="66" dur="580">
                                          <p:stCondLst>
                                            <p:cond delay="0"/>
                                          </p:stCondLst>
                                        </p:cTn>
                                        <p:tgtEl>
                                          <p:spTgt spid="4">
                                            <p:txEl>
                                              <p:pRg st="3" end="3"/>
                                            </p:txEl>
                                          </p:spTgt>
                                        </p:tgtEl>
                                      </p:cBhvr>
                                    </p:animEffect>
                                    <p:anim calcmode="lin" valueType="num">
                                      <p:cBhvr>
                                        <p:cTn id="67"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4">
                                            <p:txEl>
                                              <p:pRg st="3" end="3"/>
                                            </p:txEl>
                                          </p:spTgt>
                                        </p:tgtEl>
                                      </p:cBhvr>
                                      <p:to x="100000" y="60000"/>
                                    </p:animScale>
                                    <p:animScale>
                                      <p:cBhvr>
                                        <p:cTn id="73" dur="166" decel="50000">
                                          <p:stCondLst>
                                            <p:cond delay="676"/>
                                          </p:stCondLst>
                                        </p:cTn>
                                        <p:tgtEl>
                                          <p:spTgt spid="4">
                                            <p:txEl>
                                              <p:pRg st="3" end="3"/>
                                            </p:txEl>
                                          </p:spTgt>
                                        </p:tgtEl>
                                      </p:cBhvr>
                                      <p:to x="100000" y="100000"/>
                                    </p:animScale>
                                    <p:animScale>
                                      <p:cBhvr>
                                        <p:cTn id="74" dur="26">
                                          <p:stCondLst>
                                            <p:cond delay="1312"/>
                                          </p:stCondLst>
                                        </p:cTn>
                                        <p:tgtEl>
                                          <p:spTgt spid="4">
                                            <p:txEl>
                                              <p:pRg st="3" end="3"/>
                                            </p:txEl>
                                          </p:spTgt>
                                        </p:tgtEl>
                                      </p:cBhvr>
                                      <p:to x="100000" y="80000"/>
                                    </p:animScale>
                                    <p:animScale>
                                      <p:cBhvr>
                                        <p:cTn id="75" dur="166" decel="50000">
                                          <p:stCondLst>
                                            <p:cond delay="1338"/>
                                          </p:stCondLst>
                                        </p:cTn>
                                        <p:tgtEl>
                                          <p:spTgt spid="4">
                                            <p:txEl>
                                              <p:pRg st="3" end="3"/>
                                            </p:txEl>
                                          </p:spTgt>
                                        </p:tgtEl>
                                      </p:cBhvr>
                                      <p:to x="100000" y="100000"/>
                                    </p:animScale>
                                    <p:animScale>
                                      <p:cBhvr>
                                        <p:cTn id="76" dur="26">
                                          <p:stCondLst>
                                            <p:cond delay="1642"/>
                                          </p:stCondLst>
                                        </p:cTn>
                                        <p:tgtEl>
                                          <p:spTgt spid="4">
                                            <p:txEl>
                                              <p:pRg st="3" end="3"/>
                                            </p:txEl>
                                          </p:spTgt>
                                        </p:tgtEl>
                                      </p:cBhvr>
                                      <p:to x="100000" y="90000"/>
                                    </p:animScale>
                                    <p:animScale>
                                      <p:cBhvr>
                                        <p:cTn id="77" dur="166" decel="50000">
                                          <p:stCondLst>
                                            <p:cond delay="1668"/>
                                          </p:stCondLst>
                                        </p:cTn>
                                        <p:tgtEl>
                                          <p:spTgt spid="4">
                                            <p:txEl>
                                              <p:pRg st="3" end="3"/>
                                            </p:txEl>
                                          </p:spTgt>
                                        </p:tgtEl>
                                      </p:cBhvr>
                                      <p:to x="100000" y="100000"/>
                                    </p:animScale>
                                    <p:animScale>
                                      <p:cBhvr>
                                        <p:cTn id="78" dur="26">
                                          <p:stCondLst>
                                            <p:cond delay="1808"/>
                                          </p:stCondLst>
                                        </p:cTn>
                                        <p:tgtEl>
                                          <p:spTgt spid="4">
                                            <p:txEl>
                                              <p:pRg st="3" end="3"/>
                                            </p:txEl>
                                          </p:spTgt>
                                        </p:tgtEl>
                                      </p:cBhvr>
                                      <p:to x="100000" y="95000"/>
                                    </p:animScale>
                                    <p:animScale>
                                      <p:cBhvr>
                                        <p:cTn id="79"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2" name="Nadpis 1"/>
          <p:cNvSpPr>
            <a:spLocks noGrp="1"/>
          </p:cNvSpPr>
          <p:nvPr>
            <p:ph type="title"/>
          </p:nvPr>
        </p:nvSpPr>
        <p:spPr>
          <a:xfrm>
            <a:off x="323528" y="332656"/>
            <a:ext cx="8532440" cy="1935088"/>
          </a:xfrm>
        </p:spPr>
        <p:txBody>
          <a:bodyPr/>
          <a:lstStyle/>
          <a:p>
            <a:pPr marL="0" indent="0" algn="ctr">
              <a:buNone/>
            </a:pPr>
            <a:r>
              <a:rPr lang="sk-SK" sz="6000" dirty="0" err="1">
                <a:solidFill>
                  <a:schemeClr val="bg2">
                    <a:lumMod val="25000"/>
                  </a:schemeClr>
                </a:solidFill>
                <a:effectLst>
                  <a:reflection blurRad="6350" stA="50000" endA="300" endPos="50000" dist="29997" dir="5400000" sy="-100000" algn="bl" rotWithShape="0"/>
                </a:effectLst>
              </a:rPr>
              <a:t>What</a:t>
            </a:r>
            <a:r>
              <a:rPr lang="sk-SK" sz="6000" dirty="0">
                <a:solidFill>
                  <a:schemeClr val="bg2">
                    <a:lumMod val="25000"/>
                  </a:schemeClr>
                </a:solidFill>
                <a:effectLst>
                  <a:reflection blurRad="6350" stA="50000" endA="300" endPos="50000" dist="29997" dir="5400000" sy="-100000" algn="bl" rotWithShape="0"/>
                </a:effectLst>
              </a:rPr>
              <a:t> </a:t>
            </a:r>
            <a:r>
              <a:rPr lang="sk-SK" sz="6000" dirty="0" err="1">
                <a:solidFill>
                  <a:schemeClr val="bg2">
                    <a:lumMod val="25000"/>
                  </a:schemeClr>
                </a:solidFill>
                <a:effectLst>
                  <a:reflection blurRad="6350" stA="50000" endA="300" endPos="50000" dist="29997" dir="5400000" sy="-100000" algn="bl" rotWithShape="0"/>
                </a:effectLst>
              </a:rPr>
              <a:t>is</a:t>
            </a:r>
            <a:r>
              <a:rPr lang="sk-SK" sz="6000" dirty="0">
                <a:solidFill>
                  <a:schemeClr val="bg2">
                    <a:lumMod val="25000"/>
                  </a:schemeClr>
                </a:solidFill>
                <a:effectLst>
                  <a:reflection blurRad="6350" stA="50000" endA="300" endPos="50000" dist="29997" dir="5400000" sy="-100000" algn="bl" rotWithShape="0"/>
                </a:effectLst>
              </a:rPr>
              <a:t> </a:t>
            </a:r>
            <a:r>
              <a:rPr lang="sk-SK" sz="6000" dirty="0" err="1">
                <a:solidFill>
                  <a:schemeClr val="bg2">
                    <a:lumMod val="25000"/>
                  </a:schemeClr>
                </a:solidFill>
                <a:effectLst>
                  <a:reflection blurRad="6350" stA="50000" endA="300" endPos="50000" dist="29997" dir="5400000" sy="-100000" algn="bl" rotWithShape="0"/>
                </a:effectLst>
              </a:rPr>
              <a:t>Mineral</a:t>
            </a:r>
            <a:r>
              <a:rPr lang="sk-SK" sz="6000" dirty="0">
                <a:solidFill>
                  <a:schemeClr val="bg2">
                    <a:lumMod val="25000"/>
                  </a:schemeClr>
                </a:solidFill>
                <a:effectLst>
                  <a:reflection blurRad="6350" stA="50000" endA="300" endPos="50000" dist="29997" dir="5400000" sy="-100000" algn="bl" rotWithShape="0"/>
                </a:effectLst>
              </a:rPr>
              <a:t> </a:t>
            </a:r>
            <a:r>
              <a:rPr lang="sk-SK" sz="6000" dirty="0" err="1">
                <a:solidFill>
                  <a:schemeClr val="bg2">
                    <a:lumMod val="25000"/>
                  </a:schemeClr>
                </a:solidFill>
                <a:effectLst>
                  <a:reflection blurRad="6350" stA="50000" endA="300" endPos="50000" dist="29997" dir="5400000" sy="-100000" algn="bl" rotWithShape="0"/>
                </a:effectLst>
              </a:rPr>
              <a:t>Water</a:t>
            </a:r>
            <a:r>
              <a:rPr lang="sk-SK" sz="6000" dirty="0">
                <a:solidFill>
                  <a:schemeClr val="bg2">
                    <a:lumMod val="25000"/>
                  </a:schemeClr>
                </a:solidFill>
                <a:effectLst>
                  <a:reflection blurRad="6350" stA="50000" endA="300" endPos="50000" dist="29997" dir="5400000" sy="-100000" algn="bl" rotWithShape="0"/>
                </a:effectLst>
              </a:rPr>
              <a:t>?</a:t>
            </a:r>
            <a:r>
              <a:rPr lang="sk-SK" dirty="0">
                <a:effectLst/>
              </a:rPr>
              <a:t/>
            </a:r>
            <a:br>
              <a:rPr lang="sk-SK" dirty="0">
                <a:effectLst/>
              </a:rPr>
            </a:br>
            <a:endParaRPr lang="sk-SK" dirty="0"/>
          </a:p>
        </p:txBody>
      </p:sp>
      <p:sp>
        <p:nvSpPr>
          <p:cNvPr id="4" name="Zástupný symbol obsahu 3"/>
          <p:cNvSpPr>
            <a:spLocks noGrp="1"/>
          </p:cNvSpPr>
          <p:nvPr>
            <p:ph sz="quarter" idx="14"/>
          </p:nvPr>
        </p:nvSpPr>
        <p:spPr>
          <a:xfrm>
            <a:off x="251520" y="1628800"/>
            <a:ext cx="8712968" cy="4986888"/>
          </a:xfrm>
        </p:spPr>
        <p:txBody>
          <a:bodyPr>
            <a:normAutofit/>
          </a:bodyPr>
          <a:lstStyle/>
          <a:p>
            <a:r>
              <a:rPr lang="sk-SK" sz="2800" dirty="0" err="1"/>
              <a:t>Mineral</a:t>
            </a:r>
            <a:r>
              <a:rPr lang="sk-SK" sz="2800" dirty="0"/>
              <a:t> </a:t>
            </a:r>
            <a:r>
              <a:rPr lang="sk-SK" sz="2800" dirty="0" err="1"/>
              <a:t>water</a:t>
            </a:r>
            <a:r>
              <a:rPr lang="sk-SK" sz="2800" dirty="0"/>
              <a:t> </a:t>
            </a:r>
            <a:r>
              <a:rPr lang="sk-SK" sz="2800" dirty="0" err="1"/>
              <a:t>is</a:t>
            </a:r>
            <a:r>
              <a:rPr lang="sk-SK" sz="2800" dirty="0"/>
              <a:t> </a:t>
            </a:r>
            <a:r>
              <a:rPr lang="sk-SK" sz="2800" dirty="0" err="1"/>
              <a:t>something</a:t>
            </a:r>
            <a:r>
              <a:rPr lang="sk-SK" sz="2800" dirty="0"/>
              <a:t> </a:t>
            </a:r>
            <a:r>
              <a:rPr lang="sk-SK" sz="2800" dirty="0" err="1"/>
              <a:t>entirely</a:t>
            </a:r>
            <a:r>
              <a:rPr lang="sk-SK" sz="2800" dirty="0"/>
              <a:t> </a:t>
            </a:r>
            <a:r>
              <a:rPr lang="sk-SK" sz="2800" dirty="0" err="1"/>
              <a:t>different</a:t>
            </a:r>
            <a:r>
              <a:rPr lang="sk-SK" sz="2800" dirty="0"/>
              <a:t>. </a:t>
            </a:r>
            <a:r>
              <a:rPr lang="sk-SK" sz="2800" dirty="0" err="1"/>
              <a:t>Here</a:t>
            </a:r>
            <a:r>
              <a:rPr lang="sk-SK" sz="2800" dirty="0"/>
              <a:t> </a:t>
            </a:r>
            <a:r>
              <a:rPr lang="sk-SK" sz="2800" dirty="0" err="1"/>
              <a:t>the</a:t>
            </a:r>
            <a:r>
              <a:rPr lang="sk-SK" sz="2800" dirty="0"/>
              <a:t> </a:t>
            </a:r>
            <a:r>
              <a:rPr lang="sk-SK" sz="2800" dirty="0" err="1"/>
              <a:t>word</a:t>
            </a:r>
            <a:r>
              <a:rPr lang="sk-SK" sz="2800" dirty="0"/>
              <a:t> "</a:t>
            </a:r>
            <a:r>
              <a:rPr lang="sk-SK" sz="2800" dirty="0" err="1"/>
              <a:t>mineral</a:t>
            </a:r>
            <a:r>
              <a:rPr lang="sk-SK" sz="2800" dirty="0"/>
              <a:t>" </a:t>
            </a:r>
            <a:r>
              <a:rPr lang="sk-SK" sz="2800" dirty="0" err="1"/>
              <a:t>is</a:t>
            </a:r>
            <a:r>
              <a:rPr lang="sk-SK" sz="2800" dirty="0"/>
              <a:t> </a:t>
            </a:r>
            <a:r>
              <a:rPr lang="sk-SK" sz="2800" dirty="0" err="1"/>
              <a:t>used</a:t>
            </a:r>
            <a:r>
              <a:rPr lang="sk-SK" sz="2800" dirty="0"/>
              <a:t> in </a:t>
            </a:r>
            <a:r>
              <a:rPr lang="sk-SK" sz="2800" dirty="0" err="1"/>
              <a:t>reference</a:t>
            </a:r>
            <a:r>
              <a:rPr lang="sk-SK" sz="2800" dirty="0"/>
              <a:t> to </a:t>
            </a:r>
            <a:r>
              <a:rPr lang="sk-SK" sz="2800" dirty="0" err="1"/>
              <a:t>dissolved</a:t>
            </a:r>
            <a:r>
              <a:rPr lang="sk-SK" sz="2800" dirty="0"/>
              <a:t> </a:t>
            </a:r>
            <a:r>
              <a:rPr lang="sk-SK" sz="2800" dirty="0" err="1"/>
              <a:t>solids</a:t>
            </a:r>
            <a:r>
              <a:rPr lang="sk-SK" sz="2800" dirty="0"/>
              <a:t> </a:t>
            </a:r>
            <a:r>
              <a:rPr lang="sk-SK" sz="2800" dirty="0" err="1"/>
              <a:t>that</a:t>
            </a:r>
            <a:r>
              <a:rPr lang="sk-SK" sz="2800" dirty="0"/>
              <a:t> </a:t>
            </a:r>
            <a:r>
              <a:rPr lang="sk-SK" sz="2800" dirty="0" err="1"/>
              <a:t>occur</a:t>
            </a:r>
            <a:r>
              <a:rPr lang="sk-SK" sz="2800" dirty="0"/>
              <a:t> in </a:t>
            </a:r>
            <a:r>
              <a:rPr lang="sk-SK" sz="2800" dirty="0" err="1"/>
              <a:t>the</a:t>
            </a:r>
            <a:r>
              <a:rPr lang="sk-SK" sz="2800" dirty="0"/>
              <a:t> </a:t>
            </a:r>
            <a:r>
              <a:rPr lang="sk-SK" sz="2800" dirty="0" err="1"/>
              <a:t>water</a:t>
            </a:r>
            <a:r>
              <a:rPr lang="sk-SK" sz="2800" dirty="0"/>
              <a:t> </a:t>
            </a:r>
            <a:r>
              <a:rPr lang="sk-SK" sz="2800" dirty="0" err="1"/>
              <a:t>as</a:t>
            </a:r>
            <a:r>
              <a:rPr lang="sk-SK" sz="2800" dirty="0"/>
              <a:t> </a:t>
            </a:r>
            <a:r>
              <a:rPr lang="sk-SK" sz="2800" dirty="0" err="1"/>
              <a:t>it</a:t>
            </a:r>
            <a:r>
              <a:rPr lang="sk-SK" sz="2800" dirty="0"/>
              <a:t> </a:t>
            </a:r>
            <a:r>
              <a:rPr lang="sk-SK" sz="2800" dirty="0" err="1"/>
              <a:t>is</a:t>
            </a:r>
            <a:r>
              <a:rPr lang="sk-SK" sz="2800" dirty="0"/>
              <a:t> </a:t>
            </a:r>
            <a:r>
              <a:rPr lang="sk-SK" sz="2800" dirty="0" err="1"/>
              <a:t>taken</a:t>
            </a:r>
            <a:r>
              <a:rPr lang="sk-SK" sz="2800" dirty="0"/>
              <a:t> </a:t>
            </a:r>
            <a:r>
              <a:rPr lang="sk-SK" sz="2800" dirty="0" err="1"/>
              <a:t>from</a:t>
            </a:r>
            <a:r>
              <a:rPr lang="sk-SK" sz="2800" dirty="0"/>
              <a:t> a </a:t>
            </a:r>
            <a:r>
              <a:rPr lang="sk-SK" sz="2800" dirty="0" err="1"/>
              <a:t>natural</a:t>
            </a:r>
            <a:r>
              <a:rPr lang="sk-SK" sz="2800" dirty="0"/>
              <a:t> </a:t>
            </a:r>
            <a:r>
              <a:rPr lang="sk-SK" sz="2800" dirty="0" err="1"/>
              <a:t>source</a:t>
            </a:r>
            <a:r>
              <a:rPr lang="sk-SK" sz="2800" dirty="0"/>
              <a:t> </a:t>
            </a:r>
            <a:r>
              <a:rPr lang="sk-SK" sz="2800" dirty="0" err="1"/>
              <a:t>such</a:t>
            </a:r>
            <a:r>
              <a:rPr lang="sk-SK" sz="2800" dirty="0"/>
              <a:t> </a:t>
            </a:r>
            <a:r>
              <a:rPr lang="sk-SK" sz="2800" dirty="0" err="1"/>
              <a:t>as</a:t>
            </a:r>
            <a:r>
              <a:rPr lang="sk-SK" sz="2800" dirty="0"/>
              <a:t> </a:t>
            </a:r>
            <a:r>
              <a:rPr lang="sk-SK" sz="2800" dirty="0" err="1"/>
              <a:t>a</a:t>
            </a:r>
            <a:r>
              <a:rPr lang="sk-SK" sz="2800" dirty="0"/>
              <a:t> </a:t>
            </a:r>
            <a:r>
              <a:rPr lang="sk-SK" sz="2800" dirty="0" err="1" smtClean="0"/>
              <a:t>spring</a:t>
            </a:r>
            <a:endParaRPr lang="sk-SK" sz="2800" dirty="0" smtClean="0"/>
          </a:p>
          <a:p>
            <a:r>
              <a:rPr lang="sk-SK" sz="2800" dirty="0" err="1" smtClean="0"/>
              <a:t>Natural</a:t>
            </a:r>
            <a:r>
              <a:rPr lang="sk-SK" sz="2800" dirty="0" smtClean="0"/>
              <a:t> </a:t>
            </a:r>
            <a:r>
              <a:rPr lang="sk-SK" sz="2800" dirty="0" err="1"/>
              <a:t>mineral</a:t>
            </a:r>
            <a:r>
              <a:rPr lang="sk-SK" sz="2800" dirty="0"/>
              <a:t> </a:t>
            </a:r>
            <a:r>
              <a:rPr lang="sk-SK" sz="2800" dirty="0" err="1"/>
              <a:t>waters</a:t>
            </a:r>
            <a:r>
              <a:rPr lang="sk-SK" sz="2800" dirty="0"/>
              <a:t> are </a:t>
            </a:r>
            <a:r>
              <a:rPr lang="sk-SK" sz="2800" dirty="0" err="1"/>
              <a:t>found</a:t>
            </a:r>
            <a:r>
              <a:rPr lang="sk-SK" sz="2800" dirty="0"/>
              <a:t> </a:t>
            </a:r>
            <a:r>
              <a:rPr lang="sk-SK" sz="2800" dirty="0" err="1"/>
              <a:t>at</a:t>
            </a:r>
            <a:r>
              <a:rPr lang="sk-SK" sz="2800" dirty="0"/>
              <a:t> </a:t>
            </a:r>
            <a:r>
              <a:rPr lang="sk-SK" sz="2800" dirty="0" err="1"/>
              <a:t>many</a:t>
            </a:r>
            <a:r>
              <a:rPr lang="sk-SK" sz="2800" dirty="0"/>
              <a:t> </a:t>
            </a:r>
            <a:r>
              <a:rPr lang="sk-SK" sz="2800" dirty="0" err="1"/>
              <a:t>locations</a:t>
            </a:r>
            <a:r>
              <a:rPr lang="sk-SK" sz="2800" dirty="0"/>
              <a:t> </a:t>
            </a:r>
            <a:r>
              <a:rPr lang="sk-SK" sz="2800" dirty="0" err="1"/>
              <a:t>worldwide</a:t>
            </a:r>
            <a:r>
              <a:rPr lang="sk-SK" sz="2800" dirty="0"/>
              <a:t> and vary </a:t>
            </a:r>
            <a:r>
              <a:rPr lang="sk-SK" sz="2800" dirty="0" err="1"/>
              <a:t>widely</a:t>
            </a:r>
            <a:r>
              <a:rPr lang="sk-SK" sz="2800" dirty="0"/>
              <a:t> in </a:t>
            </a:r>
            <a:r>
              <a:rPr lang="sk-SK" sz="2800" dirty="0" err="1"/>
              <a:t>composition</a:t>
            </a:r>
            <a:r>
              <a:rPr lang="sk-SK" sz="2800" dirty="0"/>
              <a:t>. </a:t>
            </a:r>
            <a:endParaRPr lang="sk-SK" sz="2800" dirty="0" smtClean="0"/>
          </a:p>
          <a:p>
            <a:r>
              <a:rPr lang="sk-SK" sz="2800" dirty="0" err="1" smtClean="0"/>
              <a:t>Under</a:t>
            </a:r>
            <a:r>
              <a:rPr lang="sk-SK" sz="2800" dirty="0" smtClean="0"/>
              <a:t> </a:t>
            </a:r>
            <a:r>
              <a:rPr lang="sk-SK" sz="2800" dirty="0" err="1"/>
              <a:t>other</a:t>
            </a:r>
            <a:r>
              <a:rPr lang="sk-SK" sz="2800" dirty="0"/>
              <a:t> </a:t>
            </a:r>
            <a:r>
              <a:rPr lang="sk-SK" sz="2800" dirty="0" err="1"/>
              <a:t>circumstances</a:t>
            </a:r>
            <a:r>
              <a:rPr lang="sk-SK" sz="2800" dirty="0"/>
              <a:t> </a:t>
            </a:r>
            <a:r>
              <a:rPr lang="sk-SK" sz="2800" dirty="0" err="1"/>
              <a:t>these</a:t>
            </a:r>
            <a:r>
              <a:rPr lang="sk-SK" sz="2800" dirty="0"/>
              <a:t> </a:t>
            </a:r>
            <a:r>
              <a:rPr lang="sk-SK" sz="2800" dirty="0" err="1"/>
              <a:t>waters</a:t>
            </a:r>
            <a:r>
              <a:rPr lang="sk-SK" sz="2800" dirty="0"/>
              <a:t> are </a:t>
            </a:r>
            <a:r>
              <a:rPr lang="sk-SK" sz="2800" dirty="0" err="1"/>
              <a:t>bottled</a:t>
            </a:r>
            <a:r>
              <a:rPr lang="sk-SK" sz="2800" dirty="0"/>
              <a:t> and </a:t>
            </a:r>
            <a:r>
              <a:rPr lang="sk-SK" sz="2800" dirty="0" err="1"/>
              <a:t>sold</a:t>
            </a:r>
            <a:r>
              <a:rPr lang="sk-SK" sz="2800" dirty="0"/>
              <a:t> to </a:t>
            </a:r>
            <a:r>
              <a:rPr lang="sk-SK" sz="2800" dirty="0" err="1"/>
              <a:t>people</a:t>
            </a:r>
            <a:r>
              <a:rPr lang="sk-SK" sz="2800" dirty="0"/>
              <a:t> </a:t>
            </a:r>
            <a:r>
              <a:rPr lang="sk-SK" sz="2800" dirty="0" err="1"/>
              <a:t>who</a:t>
            </a:r>
            <a:r>
              <a:rPr lang="sk-SK" sz="2800" dirty="0"/>
              <a:t> </a:t>
            </a:r>
            <a:r>
              <a:rPr lang="sk-SK" sz="2800" dirty="0" err="1"/>
              <a:t>believe</a:t>
            </a:r>
            <a:r>
              <a:rPr lang="sk-SK" sz="2800" dirty="0"/>
              <a:t> </a:t>
            </a:r>
            <a:r>
              <a:rPr lang="sk-SK" sz="2800" dirty="0" err="1"/>
              <a:t>that</a:t>
            </a:r>
            <a:r>
              <a:rPr lang="sk-SK" sz="2800" dirty="0"/>
              <a:t> </a:t>
            </a:r>
            <a:r>
              <a:rPr lang="sk-SK" sz="2800" dirty="0" err="1"/>
              <a:t>the</a:t>
            </a:r>
            <a:r>
              <a:rPr lang="sk-SK" sz="2800" dirty="0"/>
              <a:t> </a:t>
            </a:r>
            <a:r>
              <a:rPr lang="sk-SK" sz="2800" dirty="0" err="1"/>
              <a:t>dissolved</a:t>
            </a:r>
            <a:r>
              <a:rPr lang="sk-SK" sz="2800" dirty="0"/>
              <a:t> "</a:t>
            </a:r>
            <a:r>
              <a:rPr lang="sk-SK" sz="2800" dirty="0" err="1"/>
              <a:t>minerals</a:t>
            </a:r>
            <a:r>
              <a:rPr lang="sk-SK" sz="2800" dirty="0"/>
              <a:t>" </a:t>
            </a:r>
            <a:r>
              <a:rPr lang="sk-SK" sz="2800" dirty="0" err="1"/>
              <a:t>might</a:t>
            </a:r>
            <a:r>
              <a:rPr lang="sk-SK" sz="2800" dirty="0"/>
              <a:t> </a:t>
            </a:r>
            <a:r>
              <a:rPr lang="sk-SK" sz="2800" dirty="0" err="1"/>
              <a:t>provide</a:t>
            </a:r>
            <a:r>
              <a:rPr lang="sk-SK" sz="2800" dirty="0"/>
              <a:t> a </a:t>
            </a:r>
            <a:r>
              <a:rPr lang="sk-SK" sz="2800" dirty="0" err="1"/>
              <a:t>health</a:t>
            </a:r>
            <a:r>
              <a:rPr lang="sk-SK" sz="2800" dirty="0"/>
              <a:t> </a:t>
            </a:r>
            <a:r>
              <a:rPr lang="sk-SK" sz="2800" dirty="0" err="1" smtClean="0"/>
              <a:t>benefit</a:t>
            </a:r>
            <a:endParaRPr lang="sk-SK" sz="2800" dirty="0" smtClean="0"/>
          </a:p>
        </p:txBody>
      </p:sp>
    </p:spTree>
    <p:extLst>
      <p:ext uri="{BB962C8B-B14F-4D97-AF65-F5344CB8AC3E}">
        <p14:creationId xmlns:p14="http://schemas.microsoft.com/office/powerpoint/2010/main" val="13288921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4"/>
            <a:ext cx="9144000" cy="6859923"/>
          </a:xfrm>
          <a:prstGeom prst="rect">
            <a:avLst/>
          </a:prstGeom>
        </p:spPr>
      </p:pic>
      <p:pic>
        <p:nvPicPr>
          <p:cNvPr id="3" name="Obrázo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2744">
            <a:off x="4588546" y="468674"/>
            <a:ext cx="3432110" cy="2936176"/>
          </a:xfrm>
          <a:prstGeom prst="rect">
            <a:avLst/>
          </a:prstGeom>
        </p:spPr>
      </p:pic>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63" y="4005064"/>
            <a:ext cx="3384376" cy="2272720"/>
          </a:xfrm>
          <a:prstGeom prst="rect">
            <a:avLst/>
          </a:prstGeom>
        </p:spPr>
      </p:pic>
      <p:pic>
        <p:nvPicPr>
          <p:cNvPr id="5" name="Obrázo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72151">
            <a:off x="1348400" y="913407"/>
            <a:ext cx="3279773" cy="3279773"/>
          </a:xfrm>
          <a:prstGeom prst="rect">
            <a:avLst/>
          </a:prstGeom>
        </p:spPr>
      </p:pic>
      <p:pic>
        <p:nvPicPr>
          <p:cNvPr id="6" name="Obrázo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35509">
            <a:off x="4168382" y="3421709"/>
            <a:ext cx="4100055" cy="3075041"/>
          </a:xfrm>
          <a:prstGeom prst="rect">
            <a:avLst/>
          </a:prstGeom>
        </p:spPr>
      </p:pic>
    </p:spTree>
    <p:extLst>
      <p:ext uri="{BB962C8B-B14F-4D97-AF65-F5344CB8AC3E}">
        <p14:creationId xmlns:p14="http://schemas.microsoft.com/office/powerpoint/2010/main" val="26265001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obsah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Zástupný symbol obsahu 4"/>
          <p:cNvSpPr>
            <a:spLocks noGrp="1"/>
          </p:cNvSpPr>
          <p:nvPr>
            <p:ph sz="quarter" idx="4"/>
          </p:nvPr>
        </p:nvSpPr>
        <p:spPr>
          <a:xfrm>
            <a:off x="395536" y="1772816"/>
            <a:ext cx="8352928" cy="4608512"/>
          </a:xfrm>
        </p:spPr>
        <p:txBody>
          <a:bodyPr>
            <a:normAutofit/>
          </a:bodyPr>
          <a:lstStyle/>
          <a:p>
            <a:r>
              <a:rPr lang="en-US" sz="2000" dirty="0"/>
              <a:t>Flooding is the world’s most expensive type of natural disaster. The cost of global flood damage is hundreds of billions of euros. The Pakistan floods of July 2010 alone caused more than €7 billion euros of damage</a:t>
            </a:r>
            <a:r>
              <a:rPr lang="en-US" sz="2000" dirty="0" smtClean="0"/>
              <a:t>.</a:t>
            </a:r>
            <a:endParaRPr lang="sk-SK" sz="2000" dirty="0" smtClean="0"/>
          </a:p>
          <a:p>
            <a:r>
              <a:rPr lang="en-US" sz="2000" dirty="0"/>
              <a:t>Floods can occur in coastal areas or close to rivers. When huge sheets of water cover low-lying areas, they can cause immense damage to property and threaten lives</a:t>
            </a:r>
            <a:r>
              <a:rPr lang="en-US" sz="2000" dirty="0" smtClean="0"/>
              <a:t>.</a:t>
            </a:r>
            <a:endParaRPr lang="sk-SK" sz="2000" dirty="0" smtClean="0"/>
          </a:p>
          <a:p>
            <a:r>
              <a:rPr lang="en-US" sz="2000" dirty="0"/>
              <a:t>European space technology is a key weapon in the fight against floods. The first line of </a:t>
            </a:r>
            <a:r>
              <a:rPr lang="en-US" sz="2000" dirty="0" err="1"/>
              <a:t>defence</a:t>
            </a:r>
            <a:r>
              <a:rPr lang="en-US" sz="2000" dirty="0"/>
              <a:t> is provided by the </a:t>
            </a:r>
            <a:r>
              <a:rPr lang="en-US" sz="2000" dirty="0" err="1"/>
              <a:t>Meteosat</a:t>
            </a:r>
            <a:r>
              <a:rPr lang="en-US" sz="2000" dirty="0"/>
              <a:t> and </a:t>
            </a:r>
            <a:r>
              <a:rPr lang="en-US" sz="2000" dirty="0" err="1"/>
              <a:t>MetOp</a:t>
            </a:r>
            <a:r>
              <a:rPr lang="en-US" sz="2000" dirty="0"/>
              <a:t> weather satellites. These show developing storm systems and allow accurate forecasts of wind and rain. </a:t>
            </a:r>
            <a:endParaRPr lang="sk-SK" sz="2000" dirty="0"/>
          </a:p>
        </p:txBody>
      </p:sp>
      <p:sp>
        <p:nvSpPr>
          <p:cNvPr id="6" name="Nadpis 5"/>
          <p:cNvSpPr>
            <a:spLocks noGrp="1"/>
          </p:cNvSpPr>
          <p:nvPr>
            <p:ph type="title"/>
          </p:nvPr>
        </p:nvSpPr>
        <p:spPr>
          <a:xfrm>
            <a:off x="395536" y="188640"/>
            <a:ext cx="8352928" cy="1440160"/>
          </a:xfrm>
        </p:spPr>
        <p:txBody>
          <a:bodyPr/>
          <a:lstStyle/>
          <a:p>
            <a:pPr marL="0" indent="0" algn="ctr">
              <a:buNone/>
            </a:pPr>
            <a:r>
              <a:rPr lang="sk-SK" sz="6600" dirty="0" err="1">
                <a:solidFill>
                  <a:schemeClr val="bg2">
                    <a:lumMod val="25000"/>
                  </a:schemeClr>
                </a:solidFill>
                <a:effectLst>
                  <a:reflection blurRad="6350" stA="50000" endA="300" endPos="50000" dist="29997" dir="5400000" sy="-100000" algn="bl" rotWithShape="0"/>
                </a:effectLst>
              </a:rPr>
              <a:t>Floods</a:t>
            </a:r>
            <a:r>
              <a:rPr lang="sk-SK" dirty="0"/>
              <a:t/>
            </a:r>
            <a:br>
              <a:rPr lang="sk-SK" dirty="0"/>
            </a:br>
            <a:endParaRPr lang="sk-SK" dirty="0"/>
          </a:p>
        </p:txBody>
      </p:sp>
    </p:spTree>
    <p:extLst>
      <p:ext uri="{BB962C8B-B14F-4D97-AF65-F5344CB8AC3E}">
        <p14:creationId xmlns:p14="http://schemas.microsoft.com/office/powerpoint/2010/main" val="284749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obsahu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Nadpis 4"/>
          <p:cNvSpPr>
            <a:spLocks noGrp="1"/>
          </p:cNvSpPr>
          <p:nvPr>
            <p:ph type="title"/>
          </p:nvPr>
        </p:nvSpPr>
        <p:spPr>
          <a:xfrm>
            <a:off x="251520" y="332656"/>
            <a:ext cx="8496944" cy="1224136"/>
          </a:xfrm>
          <a:ln>
            <a:solidFill>
              <a:schemeClr val="bg1"/>
            </a:solidFill>
          </a:ln>
        </p:spPr>
        <p:style>
          <a:lnRef idx="2">
            <a:schemeClr val="dk1"/>
          </a:lnRef>
          <a:fillRef idx="1">
            <a:schemeClr val="lt1"/>
          </a:fillRef>
          <a:effectRef idx="0">
            <a:schemeClr val="dk1"/>
          </a:effectRef>
          <a:fontRef idx="minor">
            <a:schemeClr val="dk1"/>
          </a:fontRef>
        </p:style>
        <p:txBody>
          <a:bodyPr/>
          <a:lstStyle/>
          <a:p>
            <a:pPr marL="0" indent="0" algn="ctr">
              <a:buNone/>
            </a:pPr>
            <a:r>
              <a:rPr lang="sk-SK" dirty="0" err="1">
                <a:solidFill>
                  <a:schemeClr val="bg2">
                    <a:lumMod val="25000"/>
                  </a:schemeClr>
                </a:solidFill>
              </a:rPr>
              <a:t>World’s</a:t>
            </a:r>
            <a:r>
              <a:rPr lang="sk-SK" dirty="0">
                <a:solidFill>
                  <a:schemeClr val="bg2">
                    <a:lumMod val="25000"/>
                  </a:schemeClr>
                </a:solidFill>
              </a:rPr>
              <a:t> </a:t>
            </a:r>
            <a:r>
              <a:rPr lang="sk-SK" dirty="0" err="1" smtClean="0">
                <a:solidFill>
                  <a:schemeClr val="bg2">
                    <a:lumMod val="25000"/>
                  </a:schemeClr>
                </a:solidFill>
              </a:rPr>
              <a:t>worst</a:t>
            </a:r>
            <a:r>
              <a:rPr lang="sk-SK" dirty="0" smtClean="0">
                <a:solidFill>
                  <a:schemeClr val="bg2">
                    <a:lumMod val="25000"/>
                  </a:schemeClr>
                </a:solidFill>
              </a:rPr>
              <a:t> </a:t>
            </a:r>
            <a:r>
              <a:rPr lang="sk-SK" dirty="0" err="1" smtClean="0">
                <a:solidFill>
                  <a:schemeClr val="bg2">
                    <a:lumMod val="25000"/>
                  </a:schemeClr>
                </a:solidFill>
              </a:rPr>
              <a:t>water</a:t>
            </a:r>
            <a:r>
              <a:rPr lang="sk-SK" dirty="0" smtClean="0">
                <a:solidFill>
                  <a:schemeClr val="bg2">
                    <a:lumMod val="25000"/>
                  </a:schemeClr>
                </a:solidFill>
              </a:rPr>
              <a:t> </a:t>
            </a:r>
            <a:r>
              <a:rPr lang="sk-SK" dirty="0" err="1" smtClean="0">
                <a:solidFill>
                  <a:schemeClr val="bg2">
                    <a:lumMod val="25000"/>
                  </a:schemeClr>
                </a:solidFill>
              </a:rPr>
              <a:t>disasters</a:t>
            </a:r>
            <a:r>
              <a:rPr lang="sk-SK" dirty="0"/>
              <a:t/>
            </a:r>
            <a:br>
              <a:rPr lang="sk-SK" dirty="0"/>
            </a:br>
            <a:endParaRPr lang="sk-SK" dirty="0"/>
          </a:p>
        </p:txBody>
      </p:sp>
      <p:sp>
        <p:nvSpPr>
          <p:cNvPr id="7" name="Zástupný symbol obsahu 6"/>
          <p:cNvSpPr>
            <a:spLocks noGrp="1"/>
          </p:cNvSpPr>
          <p:nvPr>
            <p:ph sz="quarter" idx="14"/>
          </p:nvPr>
        </p:nvSpPr>
        <p:spPr>
          <a:xfrm>
            <a:off x="323528" y="1916832"/>
            <a:ext cx="8352928" cy="4482832"/>
          </a:xfrm>
        </p:spPr>
        <p:txBody>
          <a:bodyPr/>
          <a:lstStyle/>
          <a:p>
            <a:r>
              <a:rPr lang="sk-SK" dirty="0"/>
              <a:t>1913 </a:t>
            </a:r>
            <a:r>
              <a:rPr lang="sk-SK" dirty="0" err="1"/>
              <a:t>Great</a:t>
            </a:r>
            <a:r>
              <a:rPr lang="sk-SK" dirty="0"/>
              <a:t> </a:t>
            </a:r>
            <a:r>
              <a:rPr lang="sk-SK" dirty="0" err="1"/>
              <a:t>Lakes</a:t>
            </a:r>
            <a:r>
              <a:rPr lang="sk-SK" dirty="0"/>
              <a:t> </a:t>
            </a:r>
            <a:r>
              <a:rPr lang="sk-SK" dirty="0" err="1"/>
              <a:t>storm</a:t>
            </a:r>
            <a:endParaRPr lang="sk-SK" dirty="0"/>
          </a:p>
          <a:p>
            <a:r>
              <a:rPr lang="en-US" dirty="0"/>
              <a:t>1931 China floods</a:t>
            </a:r>
          </a:p>
          <a:p>
            <a:r>
              <a:rPr lang="en-US" dirty="0"/>
              <a:t>1912 sinking of RMS Titanic and 1987 sinking of MV Doña Paz </a:t>
            </a:r>
            <a:endParaRPr lang="sk-SK" dirty="0" smtClean="0"/>
          </a:p>
          <a:p>
            <a:r>
              <a:rPr lang="en-US" dirty="0"/>
              <a:t>1970 </a:t>
            </a:r>
            <a:r>
              <a:rPr lang="en-US" dirty="0" err="1"/>
              <a:t>Bhola</a:t>
            </a:r>
            <a:r>
              <a:rPr lang="en-US" dirty="0"/>
              <a:t> Cyclone and 2008 Cyclone </a:t>
            </a:r>
            <a:r>
              <a:rPr lang="en-US" dirty="0" err="1" smtClean="0"/>
              <a:t>Nargis</a:t>
            </a:r>
            <a:endParaRPr lang="sk-SK" dirty="0" smtClean="0"/>
          </a:p>
          <a:p>
            <a:r>
              <a:rPr lang="en-US" dirty="0"/>
              <a:t>1989 Exxon Valdez Oil Spill and the 2010 </a:t>
            </a:r>
            <a:r>
              <a:rPr lang="en-US" dirty="0" err="1"/>
              <a:t>Deepwater</a:t>
            </a:r>
            <a:r>
              <a:rPr lang="en-US" dirty="0"/>
              <a:t> Horizon oil </a:t>
            </a:r>
            <a:r>
              <a:rPr lang="en-US" dirty="0" smtClean="0"/>
              <a:t>spill</a:t>
            </a:r>
            <a:endParaRPr lang="sk-SK" dirty="0" smtClean="0"/>
          </a:p>
          <a:p>
            <a:r>
              <a:rPr lang="en-US" dirty="0"/>
              <a:t>2004 Indian Ocean </a:t>
            </a:r>
            <a:r>
              <a:rPr lang="en-US" dirty="0" smtClean="0"/>
              <a:t>Tsunami</a:t>
            </a:r>
            <a:endParaRPr lang="sk-SK" dirty="0" smtClean="0"/>
          </a:p>
          <a:p>
            <a:r>
              <a:rPr lang="en-US" dirty="0"/>
              <a:t>2005 Hurricane Katrina</a:t>
            </a:r>
          </a:p>
          <a:p>
            <a:endParaRPr lang="sk-SK" dirty="0"/>
          </a:p>
        </p:txBody>
      </p:sp>
    </p:spTree>
    <p:extLst>
      <p:ext uri="{BB962C8B-B14F-4D97-AF65-F5344CB8AC3E}">
        <p14:creationId xmlns:p14="http://schemas.microsoft.com/office/powerpoint/2010/main" val="20994220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fade">
                                      <p:cBhvr>
                                        <p:cTn id="56" dur="1000"/>
                                        <p:tgtEl>
                                          <p:spTgt spid="7">
                                            <p:txEl>
                                              <p:pRg st="6" end="6"/>
                                            </p:txEl>
                                          </p:spTgt>
                                        </p:tgtEl>
                                      </p:cBhvr>
                                    </p:animEffect>
                                    <p:anim calcmode="lin" valueType="num">
                                      <p:cBhvr>
                                        <p:cTn id="5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6867896"/>
          </a:xfrm>
        </p:spPr>
      </p:pic>
      <p:sp>
        <p:nvSpPr>
          <p:cNvPr id="2" name="Nadpis 1"/>
          <p:cNvSpPr>
            <a:spLocks noGrp="1"/>
          </p:cNvSpPr>
          <p:nvPr>
            <p:ph type="title"/>
          </p:nvPr>
        </p:nvSpPr>
        <p:spPr>
          <a:xfrm>
            <a:off x="467544" y="260648"/>
            <a:ext cx="8352928" cy="1224136"/>
          </a:xfrm>
        </p:spPr>
        <p:txBody>
          <a:bodyPr/>
          <a:lstStyle/>
          <a:p>
            <a:pPr marL="0" indent="0" algn="ctr">
              <a:buNone/>
            </a:pPr>
            <a:r>
              <a:rPr lang="sk-SK" sz="6600" dirty="0" err="1" smtClean="0">
                <a:solidFill>
                  <a:schemeClr val="accent1">
                    <a:lumMod val="50000"/>
                  </a:schemeClr>
                </a:solidFill>
                <a:effectLst>
                  <a:reflection blurRad="6350" stA="60000" endA="900" endPos="60000" dist="29997" dir="5400000" sy="-100000" algn="bl" rotWithShape="0"/>
                </a:effectLst>
              </a:rPr>
              <a:t>Facts</a:t>
            </a:r>
            <a:endParaRPr lang="sk-SK" sz="6600" dirty="0">
              <a:solidFill>
                <a:schemeClr val="accent1">
                  <a:lumMod val="50000"/>
                </a:schemeClr>
              </a:solidFill>
              <a:effectLst>
                <a:reflection blurRad="6350" stA="60000" endA="900" endPos="60000" dist="29997" dir="5400000" sy="-100000" algn="bl" rotWithShape="0"/>
              </a:effectLst>
            </a:endParaRPr>
          </a:p>
        </p:txBody>
      </p:sp>
      <p:sp>
        <p:nvSpPr>
          <p:cNvPr id="4" name="Zástupný symbol obsahu 3"/>
          <p:cNvSpPr>
            <a:spLocks noGrp="1"/>
          </p:cNvSpPr>
          <p:nvPr>
            <p:ph sz="quarter" idx="14"/>
          </p:nvPr>
        </p:nvSpPr>
        <p:spPr>
          <a:xfrm>
            <a:off x="395536" y="1772816"/>
            <a:ext cx="8424936" cy="4698856"/>
          </a:xfrm>
        </p:spPr>
        <p:txBody>
          <a:bodyPr/>
          <a:lstStyle/>
          <a:p>
            <a:r>
              <a:rPr lang="en-US" dirty="0"/>
              <a:t>More than 3.4 million people die each year from water, sanitation, and hygiene-related causes. Nearly all deaths, 99 percent, occur in the developing </a:t>
            </a:r>
            <a:r>
              <a:rPr lang="en-US" dirty="0" smtClean="0"/>
              <a:t>world</a:t>
            </a:r>
            <a:endParaRPr lang="sk-SK" dirty="0"/>
          </a:p>
          <a:p>
            <a:r>
              <a:rPr lang="en-US" dirty="0"/>
              <a:t>An American taking a five-minute shower uses more water than the average person in a developing country slum uses for an entire </a:t>
            </a:r>
            <a:r>
              <a:rPr lang="en-US" dirty="0" smtClean="0"/>
              <a:t>day</a:t>
            </a:r>
            <a:endParaRPr lang="sk-SK" dirty="0" smtClean="0"/>
          </a:p>
          <a:p>
            <a:r>
              <a:rPr lang="en-US" dirty="0"/>
              <a:t>At birth, water accounts for approximately 80 percent of an infant’s body </a:t>
            </a:r>
            <a:r>
              <a:rPr lang="en-US" dirty="0" smtClean="0"/>
              <a:t>weight</a:t>
            </a:r>
            <a:endParaRPr lang="sk-SK" dirty="0" smtClean="0"/>
          </a:p>
          <a:p>
            <a:r>
              <a:rPr lang="en-US" dirty="0"/>
              <a:t>By the time a person feels thirsty, his or her body has lost over 1 percent of its total water </a:t>
            </a:r>
            <a:r>
              <a:rPr lang="en-US" dirty="0" smtClean="0"/>
              <a:t>amount</a:t>
            </a:r>
            <a:endParaRPr lang="sk-SK" dirty="0" smtClean="0"/>
          </a:p>
          <a:p>
            <a:r>
              <a:rPr lang="en-US" dirty="0"/>
              <a:t>The weight a person loses directly after intense physical activity is weight from water, not fat</a:t>
            </a:r>
            <a:endParaRPr lang="sk-SK" dirty="0"/>
          </a:p>
        </p:txBody>
      </p:sp>
    </p:spTree>
    <p:extLst>
      <p:ext uri="{BB962C8B-B14F-4D97-AF65-F5344CB8AC3E}">
        <p14:creationId xmlns:p14="http://schemas.microsoft.com/office/powerpoint/2010/main" val="93743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6" name="Zástupný symbol obsahu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rot="610282">
            <a:off x="5106838" y="617511"/>
            <a:ext cx="3429473" cy="2284887"/>
          </a:xfrm>
        </p:spPr>
      </p:pic>
      <p:pic>
        <p:nvPicPr>
          <p:cNvPr id="7" name="Obrázo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933056"/>
            <a:ext cx="3752498" cy="2308072"/>
          </a:xfrm>
          <a:prstGeom prst="rect">
            <a:avLst/>
          </a:prstGeom>
        </p:spPr>
      </p:pic>
      <p:pic>
        <p:nvPicPr>
          <p:cNvPr id="8" name="Obrázo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18983">
            <a:off x="4571999" y="3861048"/>
            <a:ext cx="3931929" cy="2211710"/>
          </a:xfrm>
          <a:prstGeom prst="rect">
            <a:avLst/>
          </a:prstGeom>
        </p:spPr>
      </p:pic>
      <p:pic>
        <p:nvPicPr>
          <p:cNvPr id="9" name="Obrázo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00155">
            <a:off x="357599" y="588959"/>
            <a:ext cx="4014470" cy="2654412"/>
          </a:xfrm>
          <a:prstGeom prst="rect">
            <a:avLst/>
          </a:prstGeom>
        </p:spPr>
      </p:pic>
    </p:spTree>
    <p:extLst>
      <p:ext uri="{BB962C8B-B14F-4D97-AF65-F5344CB8AC3E}">
        <p14:creationId xmlns:p14="http://schemas.microsoft.com/office/powerpoint/2010/main" val="6011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88</TotalTime>
  <Words>525</Words>
  <Application>Microsoft Office PowerPoint</Application>
  <PresentationFormat>Prezentácia na obrazovke (4:3)</PresentationFormat>
  <Paragraphs>44</Paragraphs>
  <Slides>10</Slides>
  <Notes>0</Notes>
  <HiddenSlides>0</HiddenSlides>
  <MMClips>0</MMClips>
  <ScaleCrop>false</ScaleCrop>
  <HeadingPairs>
    <vt:vector size="4" baseType="variant">
      <vt:variant>
        <vt:lpstr>Motív</vt:lpstr>
      </vt:variant>
      <vt:variant>
        <vt:i4>1</vt:i4>
      </vt:variant>
      <vt:variant>
        <vt:lpstr>Nadpisy snímok</vt:lpstr>
      </vt:variant>
      <vt:variant>
        <vt:i4>10</vt:i4>
      </vt:variant>
    </vt:vector>
  </HeadingPairs>
  <TitlesOfParts>
    <vt:vector size="11" baseType="lpstr">
      <vt:lpstr>Aerodynamika</vt:lpstr>
      <vt:lpstr>WATER</vt:lpstr>
      <vt:lpstr>Is Water a Mineral?</vt:lpstr>
      <vt:lpstr>Water–the basis of life </vt:lpstr>
      <vt:lpstr>What is Mineral Water? </vt:lpstr>
      <vt:lpstr>Prezentácia programu PowerPoint</vt:lpstr>
      <vt:lpstr>Floods </vt:lpstr>
      <vt:lpstr>World’s worst water disasters </vt:lpstr>
      <vt:lpstr>Facts</vt:lpstr>
      <vt:lpstr>Prezentácia programu PowerPoint</vt:lpstr>
      <vt:lpstr>How much water do you 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Ziak</dc:creator>
  <cp:lastModifiedBy>SabolovaS</cp:lastModifiedBy>
  <cp:revision>10</cp:revision>
  <dcterms:created xsi:type="dcterms:W3CDTF">2005-01-04T01:06:27Z</dcterms:created>
  <dcterms:modified xsi:type="dcterms:W3CDTF">2013-03-22T09:32:30Z</dcterms:modified>
</cp:coreProperties>
</file>